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3" r:id="rId1"/>
  </p:sldMasterIdLst>
  <p:notesMasterIdLst>
    <p:notesMasterId r:id="rId25"/>
  </p:notesMasterIdLst>
  <p:handoutMasterIdLst>
    <p:handoutMasterId r:id="rId26"/>
  </p:handoutMasterIdLst>
  <p:sldIdLst>
    <p:sldId id="394" r:id="rId2"/>
    <p:sldId id="433" r:id="rId3"/>
    <p:sldId id="408" r:id="rId4"/>
    <p:sldId id="409" r:id="rId5"/>
    <p:sldId id="429" r:id="rId6"/>
    <p:sldId id="420" r:id="rId7"/>
    <p:sldId id="396" r:id="rId8"/>
    <p:sldId id="397" r:id="rId9"/>
    <p:sldId id="410" r:id="rId10"/>
    <p:sldId id="414" r:id="rId11"/>
    <p:sldId id="415" r:id="rId12"/>
    <p:sldId id="427" r:id="rId13"/>
    <p:sldId id="431" r:id="rId14"/>
    <p:sldId id="432" r:id="rId15"/>
    <p:sldId id="425" r:id="rId16"/>
    <p:sldId id="430" r:id="rId17"/>
    <p:sldId id="426" r:id="rId18"/>
    <p:sldId id="416" r:id="rId19"/>
    <p:sldId id="417" r:id="rId20"/>
    <p:sldId id="388" r:id="rId21"/>
    <p:sldId id="389" r:id="rId22"/>
    <p:sldId id="390" r:id="rId23"/>
    <p:sldId id="418" r:id="rId2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D11BE"/>
    <a:srgbClr val="00CC66"/>
    <a:srgbClr val="FFFF00"/>
    <a:srgbClr val="FFFF66"/>
    <a:srgbClr val="BAE5FF"/>
    <a:srgbClr val="CCCC00"/>
    <a:srgbClr val="C20EA8"/>
    <a:srgbClr val="CC0000"/>
    <a:srgbClr val="F8981D"/>
    <a:srgbClr val="FADFA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944" autoAdjust="0"/>
    <p:restoredTop sz="56250" autoAdjust="0"/>
  </p:normalViewPr>
  <p:slideViewPr>
    <p:cSldViewPr>
      <p:cViewPr varScale="1">
        <p:scale>
          <a:sx n="50" d="100"/>
          <a:sy n="50" d="100"/>
        </p:scale>
        <p:origin x="-212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2022" y="-72"/>
      </p:cViewPr>
      <p:guideLst>
        <p:guide orient="horz" pos="3024"/>
        <p:guide pos="2305"/>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1DA731-E686-4C6A-A3BC-98872E43DD5A}" type="doc">
      <dgm:prSet loTypeId="urn:microsoft.com/office/officeart/2005/8/layout/vList2" loCatId="list" qsTypeId="urn:microsoft.com/office/officeart/2005/8/quickstyle/3d1" qsCatId="3D" csTypeId="urn:microsoft.com/office/officeart/2005/8/colors/colorful2" csCatId="colorful" phldr="1"/>
      <dgm:spPr/>
    </dgm:pt>
    <dgm:pt modelId="{D7180FA4-E85B-4392-B848-717FBB877C12}">
      <dgm:prSet phldrT="[Text]"/>
      <dgm:spPr/>
      <dgm:t>
        <a:bodyPr/>
        <a:lstStyle/>
        <a:p>
          <a:r>
            <a:rPr lang="en-US" b="1" dirty="0" smtClean="0"/>
            <a:t>Adaptive tests for proficiency at any point</a:t>
          </a:r>
          <a:endParaRPr lang="en-US" b="1" dirty="0"/>
        </a:p>
      </dgm:t>
    </dgm:pt>
    <dgm:pt modelId="{0FC7ACB6-3BB3-499D-B161-C4191146EE6C}" type="parTrans" cxnId="{9F2F10EC-C1BD-4F28-B923-368D9005E47C}">
      <dgm:prSet/>
      <dgm:spPr/>
      <dgm:t>
        <a:bodyPr/>
        <a:lstStyle/>
        <a:p>
          <a:endParaRPr lang="en-US"/>
        </a:p>
      </dgm:t>
    </dgm:pt>
    <dgm:pt modelId="{D2C3A131-ECED-4893-B410-AD2DE9BF8BEB}" type="sibTrans" cxnId="{9F2F10EC-C1BD-4F28-B923-368D9005E47C}">
      <dgm:prSet/>
      <dgm:spPr/>
      <dgm:t>
        <a:bodyPr/>
        <a:lstStyle/>
        <a:p>
          <a:endParaRPr lang="en-US"/>
        </a:p>
      </dgm:t>
    </dgm:pt>
    <dgm:pt modelId="{98FF1DA6-59E0-43E8-B2B7-3053DFBE0EE8}">
      <dgm:prSet phldrT="[Text]"/>
      <dgm:spPr/>
      <dgm:t>
        <a:bodyPr/>
        <a:lstStyle/>
        <a:p>
          <a:r>
            <a:rPr lang="en-US" b="1" dirty="0" smtClean="0"/>
            <a:t>Places students into appropriate level of language instruction</a:t>
          </a:r>
          <a:endParaRPr lang="en-US" b="1" dirty="0"/>
        </a:p>
      </dgm:t>
    </dgm:pt>
    <dgm:pt modelId="{ABAD7A11-F093-4760-9BD6-57764120D1A6}" type="parTrans" cxnId="{CD62868A-76B9-493A-B37E-B219B51CEF19}">
      <dgm:prSet/>
      <dgm:spPr/>
      <dgm:t>
        <a:bodyPr/>
        <a:lstStyle/>
        <a:p>
          <a:endParaRPr lang="en-US"/>
        </a:p>
      </dgm:t>
    </dgm:pt>
    <dgm:pt modelId="{5272197C-CBE7-4EDC-88E6-9341DCC13F6D}" type="sibTrans" cxnId="{CD62868A-76B9-493A-B37E-B219B51CEF19}">
      <dgm:prSet/>
      <dgm:spPr/>
      <dgm:t>
        <a:bodyPr/>
        <a:lstStyle/>
        <a:p>
          <a:endParaRPr lang="en-US"/>
        </a:p>
      </dgm:t>
    </dgm:pt>
    <dgm:pt modelId="{A7ACF03B-861F-4203-9391-BF97B4626A4E}">
      <dgm:prSet phldrT="[Text]"/>
      <dgm:spPr/>
      <dgm:t>
        <a:bodyPr/>
        <a:lstStyle/>
        <a:p>
          <a:r>
            <a:rPr lang="en-US" b="1" dirty="0" smtClean="0"/>
            <a:t>Competency-based, personalized learning for students to show what they can do</a:t>
          </a:r>
          <a:endParaRPr lang="en-US" b="1" dirty="0"/>
        </a:p>
      </dgm:t>
    </dgm:pt>
    <dgm:pt modelId="{D973C439-62FF-4FF7-8630-912FD3DD1485}" type="parTrans" cxnId="{456AFCCD-276F-4F64-BD8C-96D88A59C86F}">
      <dgm:prSet/>
      <dgm:spPr/>
      <dgm:t>
        <a:bodyPr/>
        <a:lstStyle/>
        <a:p>
          <a:endParaRPr lang="en-US"/>
        </a:p>
      </dgm:t>
    </dgm:pt>
    <dgm:pt modelId="{C09CC5FA-E4C3-4706-A0A9-E06F85249E2F}" type="sibTrans" cxnId="{456AFCCD-276F-4F64-BD8C-96D88A59C86F}">
      <dgm:prSet/>
      <dgm:spPr/>
      <dgm:t>
        <a:bodyPr/>
        <a:lstStyle/>
        <a:p>
          <a:endParaRPr lang="en-US"/>
        </a:p>
      </dgm:t>
    </dgm:pt>
    <dgm:pt modelId="{DC89EDCF-A4EE-4D05-A142-37059C639170}" type="pres">
      <dgm:prSet presAssocID="{BE1DA731-E686-4C6A-A3BC-98872E43DD5A}" presName="linear" presStyleCnt="0">
        <dgm:presLayoutVars>
          <dgm:animLvl val="lvl"/>
          <dgm:resizeHandles val="exact"/>
        </dgm:presLayoutVars>
      </dgm:prSet>
      <dgm:spPr/>
    </dgm:pt>
    <dgm:pt modelId="{216DE4AA-5C60-4BE7-BD38-FDCB238C5EFB}" type="pres">
      <dgm:prSet presAssocID="{D7180FA4-E85B-4392-B848-717FBB877C12}" presName="parentText" presStyleLbl="node1" presStyleIdx="0" presStyleCnt="3" custLinFactY="231" custLinFactNeighborY="100000">
        <dgm:presLayoutVars>
          <dgm:chMax val="0"/>
          <dgm:bulletEnabled val="1"/>
        </dgm:presLayoutVars>
      </dgm:prSet>
      <dgm:spPr/>
      <dgm:t>
        <a:bodyPr/>
        <a:lstStyle/>
        <a:p>
          <a:endParaRPr lang="en-US"/>
        </a:p>
      </dgm:t>
    </dgm:pt>
    <dgm:pt modelId="{7F8C4C4F-1119-45D2-A8F2-DF3A806D4103}" type="pres">
      <dgm:prSet presAssocID="{D2C3A131-ECED-4893-B410-AD2DE9BF8BEB}" presName="spacer" presStyleCnt="0"/>
      <dgm:spPr/>
    </dgm:pt>
    <dgm:pt modelId="{E33689A2-A138-4AEF-9D4B-9EF8303049A0}" type="pres">
      <dgm:prSet presAssocID="{98FF1DA6-59E0-43E8-B2B7-3053DFBE0EE8}" presName="parentText" presStyleLbl="node1" presStyleIdx="1" presStyleCnt="3" custLinFactNeighborY="91132">
        <dgm:presLayoutVars>
          <dgm:chMax val="0"/>
          <dgm:bulletEnabled val="1"/>
        </dgm:presLayoutVars>
      </dgm:prSet>
      <dgm:spPr/>
      <dgm:t>
        <a:bodyPr/>
        <a:lstStyle/>
        <a:p>
          <a:endParaRPr lang="en-US"/>
        </a:p>
      </dgm:t>
    </dgm:pt>
    <dgm:pt modelId="{A0F989A5-69EB-4921-9C65-06606EA844EF}" type="pres">
      <dgm:prSet presAssocID="{5272197C-CBE7-4EDC-88E6-9341DCC13F6D}" presName="spacer" presStyleCnt="0"/>
      <dgm:spPr/>
    </dgm:pt>
    <dgm:pt modelId="{78C3BCCD-B6DF-400C-9994-CB7FBCF6ADAF}" type="pres">
      <dgm:prSet presAssocID="{A7ACF03B-861F-4203-9391-BF97B4626A4E}" presName="parentText" presStyleLbl="node1" presStyleIdx="2" presStyleCnt="3" custLinFactNeighborY="91132">
        <dgm:presLayoutVars>
          <dgm:chMax val="0"/>
          <dgm:bulletEnabled val="1"/>
        </dgm:presLayoutVars>
      </dgm:prSet>
      <dgm:spPr/>
      <dgm:t>
        <a:bodyPr/>
        <a:lstStyle/>
        <a:p>
          <a:endParaRPr lang="en-US"/>
        </a:p>
      </dgm:t>
    </dgm:pt>
  </dgm:ptLst>
  <dgm:cxnLst>
    <dgm:cxn modelId="{451B5048-D7DA-4A86-A0FD-701FBA1EA836}" type="presOf" srcId="{A7ACF03B-861F-4203-9391-BF97B4626A4E}" destId="{78C3BCCD-B6DF-400C-9994-CB7FBCF6ADAF}" srcOrd="0" destOrd="0" presId="urn:microsoft.com/office/officeart/2005/8/layout/vList2"/>
    <dgm:cxn modelId="{091BD44E-10C3-4AFC-8C6F-4DE5A7B90D8C}" type="presOf" srcId="{D7180FA4-E85B-4392-B848-717FBB877C12}" destId="{216DE4AA-5C60-4BE7-BD38-FDCB238C5EFB}" srcOrd="0" destOrd="0" presId="urn:microsoft.com/office/officeart/2005/8/layout/vList2"/>
    <dgm:cxn modelId="{456AFCCD-276F-4F64-BD8C-96D88A59C86F}" srcId="{BE1DA731-E686-4C6A-A3BC-98872E43DD5A}" destId="{A7ACF03B-861F-4203-9391-BF97B4626A4E}" srcOrd="2" destOrd="0" parTransId="{D973C439-62FF-4FF7-8630-912FD3DD1485}" sibTransId="{C09CC5FA-E4C3-4706-A0A9-E06F85249E2F}"/>
    <dgm:cxn modelId="{9F2F10EC-C1BD-4F28-B923-368D9005E47C}" srcId="{BE1DA731-E686-4C6A-A3BC-98872E43DD5A}" destId="{D7180FA4-E85B-4392-B848-717FBB877C12}" srcOrd="0" destOrd="0" parTransId="{0FC7ACB6-3BB3-499D-B161-C4191146EE6C}" sibTransId="{D2C3A131-ECED-4893-B410-AD2DE9BF8BEB}"/>
    <dgm:cxn modelId="{3D007118-863E-41D6-9763-51BE581FF4AE}" type="presOf" srcId="{BE1DA731-E686-4C6A-A3BC-98872E43DD5A}" destId="{DC89EDCF-A4EE-4D05-A142-37059C639170}" srcOrd="0" destOrd="0" presId="urn:microsoft.com/office/officeart/2005/8/layout/vList2"/>
    <dgm:cxn modelId="{CD62868A-76B9-493A-B37E-B219B51CEF19}" srcId="{BE1DA731-E686-4C6A-A3BC-98872E43DD5A}" destId="{98FF1DA6-59E0-43E8-B2B7-3053DFBE0EE8}" srcOrd="1" destOrd="0" parTransId="{ABAD7A11-F093-4760-9BD6-57764120D1A6}" sibTransId="{5272197C-CBE7-4EDC-88E6-9341DCC13F6D}"/>
    <dgm:cxn modelId="{802B7312-53E5-4A2B-9D53-C39897386EBE}" type="presOf" srcId="{98FF1DA6-59E0-43E8-B2B7-3053DFBE0EE8}" destId="{E33689A2-A138-4AEF-9D4B-9EF8303049A0}" srcOrd="0" destOrd="0" presId="urn:microsoft.com/office/officeart/2005/8/layout/vList2"/>
    <dgm:cxn modelId="{E8437E30-DC6F-4819-9DAD-106859C45B4F}" type="presParOf" srcId="{DC89EDCF-A4EE-4D05-A142-37059C639170}" destId="{216DE4AA-5C60-4BE7-BD38-FDCB238C5EFB}" srcOrd="0" destOrd="0" presId="urn:microsoft.com/office/officeart/2005/8/layout/vList2"/>
    <dgm:cxn modelId="{B2EE9C1E-F51F-4631-A4F7-40483310E1AD}" type="presParOf" srcId="{DC89EDCF-A4EE-4D05-A142-37059C639170}" destId="{7F8C4C4F-1119-45D2-A8F2-DF3A806D4103}" srcOrd="1" destOrd="0" presId="urn:microsoft.com/office/officeart/2005/8/layout/vList2"/>
    <dgm:cxn modelId="{C8A911EE-D53F-4696-BECF-47C2C105760E}" type="presParOf" srcId="{DC89EDCF-A4EE-4D05-A142-37059C639170}" destId="{E33689A2-A138-4AEF-9D4B-9EF8303049A0}" srcOrd="2" destOrd="0" presId="urn:microsoft.com/office/officeart/2005/8/layout/vList2"/>
    <dgm:cxn modelId="{E932BD12-CD3E-4DF0-8D05-B4D473AEA8F1}" type="presParOf" srcId="{DC89EDCF-A4EE-4D05-A142-37059C639170}" destId="{A0F989A5-69EB-4921-9C65-06606EA844EF}" srcOrd="3" destOrd="0" presId="urn:microsoft.com/office/officeart/2005/8/layout/vList2"/>
    <dgm:cxn modelId="{95ECB8EB-92F5-4950-9484-F2FD9E120528}" type="presParOf" srcId="{DC89EDCF-A4EE-4D05-A142-37059C639170}" destId="{78C3BCCD-B6DF-400C-9994-CB7FBCF6ADAF}" srcOrd="4" destOrd="0" presId="urn:microsoft.com/office/officeart/2005/8/layout/vList2"/>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16A9E9-5B98-4D0F-AA8A-6AB8093928AD}" type="doc">
      <dgm:prSet loTypeId="urn:microsoft.com/office/officeart/2005/8/layout/default#5" loCatId="list" qsTypeId="urn:microsoft.com/office/officeart/2005/8/quickstyle/simple1" qsCatId="simple" csTypeId="urn:microsoft.com/office/officeart/2005/8/colors/accent1_2" csCatId="accent1" phldr="1"/>
      <dgm:spPr/>
      <dgm:t>
        <a:bodyPr/>
        <a:lstStyle/>
        <a:p>
          <a:endParaRPr lang="en-US"/>
        </a:p>
      </dgm:t>
    </dgm:pt>
    <dgm:pt modelId="{CB43779D-ADC2-47E3-B8FE-58AFD6432BAF}">
      <dgm:prSet phldrT="[Text]"/>
      <dgm:spPr>
        <a:solidFill>
          <a:schemeClr val="accent3">
            <a:lumMod val="75000"/>
          </a:schemeClr>
        </a:solidFill>
        <a:scene3d>
          <a:camera prst="orthographicFront"/>
          <a:lightRig rig="threePt" dir="t"/>
        </a:scene3d>
        <a:sp3d>
          <a:bevelT/>
        </a:sp3d>
      </dgm:spPr>
      <dgm:t>
        <a:bodyPr/>
        <a:lstStyle/>
        <a:p>
          <a:r>
            <a:rPr lang="en-US" b="1" dirty="0" smtClean="0"/>
            <a:t>Student Proficiency</a:t>
          </a:r>
          <a:endParaRPr lang="en-US" b="1" dirty="0"/>
        </a:p>
      </dgm:t>
    </dgm:pt>
    <dgm:pt modelId="{01152469-18FF-4C7A-A6FE-8D1BB85C3072}" type="parTrans" cxnId="{D29828B3-97D8-4487-9635-92C20086AED1}">
      <dgm:prSet/>
      <dgm:spPr/>
      <dgm:t>
        <a:bodyPr/>
        <a:lstStyle/>
        <a:p>
          <a:endParaRPr lang="en-US"/>
        </a:p>
      </dgm:t>
    </dgm:pt>
    <dgm:pt modelId="{7E865543-B5BE-4519-989E-4EB56B6CEB2D}" type="sibTrans" cxnId="{D29828B3-97D8-4487-9635-92C20086AED1}">
      <dgm:prSet/>
      <dgm:spPr/>
      <dgm:t>
        <a:bodyPr/>
        <a:lstStyle/>
        <a:p>
          <a:endParaRPr lang="en-US"/>
        </a:p>
      </dgm:t>
    </dgm:pt>
    <dgm:pt modelId="{D3F1E120-0526-45A4-A536-0000118AFAFA}">
      <dgm:prSet phldrT="[Text]"/>
      <dgm:spPr>
        <a:solidFill>
          <a:schemeClr val="accent3">
            <a:lumMod val="75000"/>
          </a:schemeClr>
        </a:solidFill>
        <a:scene3d>
          <a:camera prst="orthographicFront"/>
          <a:lightRig rig="threePt" dir="t"/>
        </a:scene3d>
        <a:sp3d>
          <a:bevelT/>
        </a:sp3d>
      </dgm:spPr>
      <dgm:t>
        <a:bodyPr/>
        <a:lstStyle/>
        <a:p>
          <a:r>
            <a:rPr lang="en-US" b="1" dirty="0" smtClean="0"/>
            <a:t>Self-Assessment</a:t>
          </a:r>
          <a:endParaRPr lang="en-US" b="1" dirty="0"/>
        </a:p>
      </dgm:t>
    </dgm:pt>
    <dgm:pt modelId="{D89BEA25-945B-4AE8-B817-B9E18B55A65B}" type="parTrans" cxnId="{CC8DF6CE-BDFB-4204-8939-895CE8BB9570}">
      <dgm:prSet/>
      <dgm:spPr/>
      <dgm:t>
        <a:bodyPr/>
        <a:lstStyle/>
        <a:p>
          <a:endParaRPr lang="en-US"/>
        </a:p>
      </dgm:t>
    </dgm:pt>
    <dgm:pt modelId="{FF348ABA-16AB-4F80-A441-B0A58EEF9B7F}" type="sibTrans" cxnId="{CC8DF6CE-BDFB-4204-8939-895CE8BB9570}">
      <dgm:prSet/>
      <dgm:spPr/>
      <dgm:t>
        <a:bodyPr/>
        <a:lstStyle/>
        <a:p>
          <a:endParaRPr lang="en-US"/>
        </a:p>
      </dgm:t>
    </dgm:pt>
    <dgm:pt modelId="{AA56BA9B-9EC2-4628-B85D-A811BBADB9FE}">
      <dgm:prSet phldrT="[Text]"/>
      <dgm:spPr>
        <a:solidFill>
          <a:schemeClr val="accent3">
            <a:lumMod val="75000"/>
          </a:schemeClr>
        </a:solidFill>
        <a:scene3d>
          <a:camera prst="orthographicFront"/>
          <a:lightRig rig="threePt" dir="t"/>
        </a:scene3d>
        <a:sp3d>
          <a:bevelT/>
        </a:sp3d>
      </dgm:spPr>
      <dgm:t>
        <a:bodyPr/>
        <a:lstStyle/>
        <a:p>
          <a:r>
            <a:rPr lang="en-US" b="1" dirty="0" smtClean="0"/>
            <a:t>Reporting</a:t>
          </a:r>
          <a:endParaRPr lang="en-US" b="1" dirty="0"/>
        </a:p>
      </dgm:t>
    </dgm:pt>
    <dgm:pt modelId="{9670294E-122B-45F0-8AFD-EF110B7BCE0A}" type="parTrans" cxnId="{A4175A9D-0355-4389-B227-7D82F5FBB1ED}">
      <dgm:prSet/>
      <dgm:spPr/>
      <dgm:t>
        <a:bodyPr/>
        <a:lstStyle/>
        <a:p>
          <a:endParaRPr lang="en-US"/>
        </a:p>
      </dgm:t>
    </dgm:pt>
    <dgm:pt modelId="{5CE0C9EE-E959-46E9-85B9-E2300A2228C2}" type="sibTrans" cxnId="{A4175A9D-0355-4389-B227-7D82F5FBB1ED}">
      <dgm:prSet/>
      <dgm:spPr/>
      <dgm:t>
        <a:bodyPr/>
        <a:lstStyle/>
        <a:p>
          <a:endParaRPr lang="en-US"/>
        </a:p>
      </dgm:t>
    </dgm:pt>
    <dgm:pt modelId="{4F6A7BBB-8CF7-4F7C-A124-19A26DC04939}">
      <dgm:prSet phldrT="[Text]"/>
      <dgm:spPr>
        <a:solidFill>
          <a:schemeClr val="accent3">
            <a:lumMod val="75000"/>
          </a:schemeClr>
        </a:solidFill>
        <a:scene3d>
          <a:camera prst="orthographicFront"/>
          <a:lightRig rig="threePt" dir="t"/>
        </a:scene3d>
        <a:sp3d>
          <a:bevelT/>
        </a:sp3d>
      </dgm:spPr>
      <dgm:t>
        <a:bodyPr/>
        <a:lstStyle/>
        <a:p>
          <a:r>
            <a:rPr lang="en-US" b="1" dirty="0" smtClean="0"/>
            <a:t>Professional Development</a:t>
          </a:r>
          <a:endParaRPr lang="en-US" b="1" dirty="0"/>
        </a:p>
      </dgm:t>
    </dgm:pt>
    <dgm:pt modelId="{6459BB9D-8A24-43F7-9F24-0BBF7EC7BF1A}" type="parTrans" cxnId="{E35CDE30-7E6F-4836-B85C-4D5AAA2A7C3D}">
      <dgm:prSet/>
      <dgm:spPr/>
      <dgm:t>
        <a:bodyPr/>
        <a:lstStyle/>
        <a:p>
          <a:endParaRPr lang="en-US"/>
        </a:p>
      </dgm:t>
    </dgm:pt>
    <dgm:pt modelId="{6476533A-6DC3-43AF-8271-D57B3B1D95CB}" type="sibTrans" cxnId="{E35CDE30-7E6F-4836-B85C-4D5AAA2A7C3D}">
      <dgm:prSet/>
      <dgm:spPr/>
      <dgm:t>
        <a:bodyPr/>
        <a:lstStyle/>
        <a:p>
          <a:endParaRPr lang="en-US"/>
        </a:p>
      </dgm:t>
    </dgm:pt>
    <dgm:pt modelId="{EE05B0DC-AE23-4C1B-9359-C0A56114928E}" type="pres">
      <dgm:prSet presAssocID="{8116A9E9-5B98-4D0F-AA8A-6AB8093928AD}" presName="diagram" presStyleCnt="0">
        <dgm:presLayoutVars>
          <dgm:dir/>
          <dgm:resizeHandles val="exact"/>
        </dgm:presLayoutVars>
      </dgm:prSet>
      <dgm:spPr/>
      <dgm:t>
        <a:bodyPr/>
        <a:lstStyle/>
        <a:p>
          <a:endParaRPr lang="en-US"/>
        </a:p>
      </dgm:t>
    </dgm:pt>
    <dgm:pt modelId="{AC1D7568-E0FE-470A-B070-6CAB15F886A5}" type="pres">
      <dgm:prSet presAssocID="{CB43779D-ADC2-47E3-B8FE-58AFD6432BAF}" presName="node" presStyleLbl="node1" presStyleIdx="0" presStyleCnt="4">
        <dgm:presLayoutVars>
          <dgm:bulletEnabled val="1"/>
        </dgm:presLayoutVars>
      </dgm:prSet>
      <dgm:spPr/>
      <dgm:t>
        <a:bodyPr/>
        <a:lstStyle/>
        <a:p>
          <a:endParaRPr lang="en-US"/>
        </a:p>
      </dgm:t>
    </dgm:pt>
    <dgm:pt modelId="{84CDC449-4A65-4DEF-9469-21E88C117E8D}" type="pres">
      <dgm:prSet presAssocID="{7E865543-B5BE-4519-989E-4EB56B6CEB2D}" presName="sibTrans" presStyleCnt="0"/>
      <dgm:spPr/>
    </dgm:pt>
    <dgm:pt modelId="{E26E12A8-77F9-45FC-B95D-855DBC1A58C8}" type="pres">
      <dgm:prSet presAssocID="{D3F1E120-0526-45A4-A536-0000118AFAFA}" presName="node" presStyleLbl="node1" presStyleIdx="1" presStyleCnt="4" custLinFactNeighborX="681" custLinFactNeighborY="-1472">
        <dgm:presLayoutVars>
          <dgm:bulletEnabled val="1"/>
        </dgm:presLayoutVars>
      </dgm:prSet>
      <dgm:spPr/>
      <dgm:t>
        <a:bodyPr/>
        <a:lstStyle/>
        <a:p>
          <a:endParaRPr lang="en-US"/>
        </a:p>
      </dgm:t>
    </dgm:pt>
    <dgm:pt modelId="{4D2E188D-3441-4BD2-9125-B2B053165B8E}" type="pres">
      <dgm:prSet presAssocID="{FF348ABA-16AB-4F80-A441-B0A58EEF9B7F}" presName="sibTrans" presStyleCnt="0"/>
      <dgm:spPr/>
    </dgm:pt>
    <dgm:pt modelId="{EE0744BD-66E9-4ACF-9415-E457FDA86481}" type="pres">
      <dgm:prSet presAssocID="{AA56BA9B-9EC2-4628-B85D-A811BBADB9FE}" presName="node" presStyleLbl="node1" presStyleIdx="2" presStyleCnt="4">
        <dgm:presLayoutVars>
          <dgm:bulletEnabled val="1"/>
        </dgm:presLayoutVars>
      </dgm:prSet>
      <dgm:spPr/>
      <dgm:t>
        <a:bodyPr/>
        <a:lstStyle/>
        <a:p>
          <a:endParaRPr lang="en-US"/>
        </a:p>
      </dgm:t>
    </dgm:pt>
    <dgm:pt modelId="{F57D3A2D-5163-44BF-A197-91F74CB182F9}" type="pres">
      <dgm:prSet presAssocID="{5CE0C9EE-E959-46E9-85B9-E2300A2228C2}" presName="sibTrans" presStyleCnt="0"/>
      <dgm:spPr/>
    </dgm:pt>
    <dgm:pt modelId="{E405F940-E3F0-4A9D-B1A1-DA15B724292D}" type="pres">
      <dgm:prSet presAssocID="{4F6A7BBB-8CF7-4F7C-A124-19A26DC04939}" presName="node" presStyleLbl="node1" presStyleIdx="3" presStyleCnt="4">
        <dgm:presLayoutVars>
          <dgm:bulletEnabled val="1"/>
        </dgm:presLayoutVars>
      </dgm:prSet>
      <dgm:spPr/>
      <dgm:t>
        <a:bodyPr/>
        <a:lstStyle/>
        <a:p>
          <a:endParaRPr lang="en-US"/>
        </a:p>
      </dgm:t>
    </dgm:pt>
  </dgm:ptLst>
  <dgm:cxnLst>
    <dgm:cxn modelId="{D29828B3-97D8-4487-9635-92C20086AED1}" srcId="{8116A9E9-5B98-4D0F-AA8A-6AB8093928AD}" destId="{CB43779D-ADC2-47E3-B8FE-58AFD6432BAF}" srcOrd="0" destOrd="0" parTransId="{01152469-18FF-4C7A-A6FE-8D1BB85C3072}" sibTransId="{7E865543-B5BE-4519-989E-4EB56B6CEB2D}"/>
    <dgm:cxn modelId="{A4175A9D-0355-4389-B227-7D82F5FBB1ED}" srcId="{8116A9E9-5B98-4D0F-AA8A-6AB8093928AD}" destId="{AA56BA9B-9EC2-4628-B85D-A811BBADB9FE}" srcOrd="2" destOrd="0" parTransId="{9670294E-122B-45F0-8AFD-EF110B7BCE0A}" sibTransId="{5CE0C9EE-E959-46E9-85B9-E2300A2228C2}"/>
    <dgm:cxn modelId="{8065C317-7590-422A-88D6-9C4FF03F9C8A}" type="presOf" srcId="{AA56BA9B-9EC2-4628-B85D-A811BBADB9FE}" destId="{EE0744BD-66E9-4ACF-9415-E457FDA86481}" srcOrd="0" destOrd="0" presId="urn:microsoft.com/office/officeart/2005/8/layout/default#5"/>
    <dgm:cxn modelId="{B0B9E08E-1685-410B-93CE-AB46EFC7D48A}" type="presOf" srcId="{4F6A7BBB-8CF7-4F7C-A124-19A26DC04939}" destId="{E405F940-E3F0-4A9D-B1A1-DA15B724292D}" srcOrd="0" destOrd="0" presId="urn:microsoft.com/office/officeart/2005/8/layout/default#5"/>
    <dgm:cxn modelId="{E35CDE30-7E6F-4836-B85C-4D5AAA2A7C3D}" srcId="{8116A9E9-5B98-4D0F-AA8A-6AB8093928AD}" destId="{4F6A7BBB-8CF7-4F7C-A124-19A26DC04939}" srcOrd="3" destOrd="0" parTransId="{6459BB9D-8A24-43F7-9F24-0BBF7EC7BF1A}" sibTransId="{6476533A-6DC3-43AF-8271-D57B3B1D95CB}"/>
    <dgm:cxn modelId="{A3221984-9F66-431C-8B9E-5A7448704131}" type="presOf" srcId="{D3F1E120-0526-45A4-A536-0000118AFAFA}" destId="{E26E12A8-77F9-45FC-B95D-855DBC1A58C8}" srcOrd="0" destOrd="0" presId="urn:microsoft.com/office/officeart/2005/8/layout/default#5"/>
    <dgm:cxn modelId="{CC8DF6CE-BDFB-4204-8939-895CE8BB9570}" srcId="{8116A9E9-5B98-4D0F-AA8A-6AB8093928AD}" destId="{D3F1E120-0526-45A4-A536-0000118AFAFA}" srcOrd="1" destOrd="0" parTransId="{D89BEA25-945B-4AE8-B817-B9E18B55A65B}" sibTransId="{FF348ABA-16AB-4F80-A441-B0A58EEF9B7F}"/>
    <dgm:cxn modelId="{CFCF2997-CCD6-4CC1-AB21-EF6C8DB2D9F5}" type="presOf" srcId="{8116A9E9-5B98-4D0F-AA8A-6AB8093928AD}" destId="{EE05B0DC-AE23-4C1B-9359-C0A56114928E}" srcOrd="0" destOrd="0" presId="urn:microsoft.com/office/officeart/2005/8/layout/default#5"/>
    <dgm:cxn modelId="{B1C5BFA5-D558-4FFD-AB83-01C6149D8A95}" type="presOf" srcId="{CB43779D-ADC2-47E3-B8FE-58AFD6432BAF}" destId="{AC1D7568-E0FE-470A-B070-6CAB15F886A5}" srcOrd="0" destOrd="0" presId="urn:microsoft.com/office/officeart/2005/8/layout/default#5"/>
    <dgm:cxn modelId="{F9336548-4C75-47C3-BC4D-85C29A2D3D57}" type="presParOf" srcId="{EE05B0DC-AE23-4C1B-9359-C0A56114928E}" destId="{AC1D7568-E0FE-470A-B070-6CAB15F886A5}" srcOrd="0" destOrd="0" presId="urn:microsoft.com/office/officeart/2005/8/layout/default#5"/>
    <dgm:cxn modelId="{E92EBAD5-490E-4BAD-86A2-23F4F17A03FE}" type="presParOf" srcId="{EE05B0DC-AE23-4C1B-9359-C0A56114928E}" destId="{84CDC449-4A65-4DEF-9469-21E88C117E8D}" srcOrd="1" destOrd="0" presId="urn:microsoft.com/office/officeart/2005/8/layout/default#5"/>
    <dgm:cxn modelId="{7B3542CB-A0A2-40AB-8161-66C1C89067E3}" type="presParOf" srcId="{EE05B0DC-AE23-4C1B-9359-C0A56114928E}" destId="{E26E12A8-77F9-45FC-B95D-855DBC1A58C8}" srcOrd="2" destOrd="0" presId="urn:microsoft.com/office/officeart/2005/8/layout/default#5"/>
    <dgm:cxn modelId="{0B807A33-0A61-4A79-A2D4-F92A7E53A3C4}" type="presParOf" srcId="{EE05B0DC-AE23-4C1B-9359-C0A56114928E}" destId="{4D2E188D-3441-4BD2-9125-B2B053165B8E}" srcOrd="3" destOrd="0" presId="urn:microsoft.com/office/officeart/2005/8/layout/default#5"/>
    <dgm:cxn modelId="{CF472E20-7931-4C98-B81D-339945377BDE}" type="presParOf" srcId="{EE05B0DC-AE23-4C1B-9359-C0A56114928E}" destId="{EE0744BD-66E9-4ACF-9415-E457FDA86481}" srcOrd="4" destOrd="0" presId="urn:microsoft.com/office/officeart/2005/8/layout/default#5"/>
    <dgm:cxn modelId="{B361AE22-3669-4C14-86A9-0980F607828F}" type="presParOf" srcId="{EE05B0DC-AE23-4C1B-9359-C0A56114928E}" destId="{F57D3A2D-5163-44BF-A197-91F74CB182F9}" srcOrd="5" destOrd="0" presId="urn:microsoft.com/office/officeart/2005/8/layout/default#5"/>
    <dgm:cxn modelId="{69C848B3-7F04-4DEA-8E88-8757439156DE}" type="presParOf" srcId="{EE05B0DC-AE23-4C1B-9359-C0A56114928E}" destId="{E405F940-E3F0-4A9D-B1A1-DA15B724292D}" srcOrd="6" destOrd="0" presId="urn:microsoft.com/office/officeart/2005/8/layout/default#5"/>
  </dgm:cxnLst>
  <dgm:bg/>
  <dgm:whole/>
  <dgm:extLst>
    <a:ext uri="http://schemas.microsoft.com/office/drawing/2008/diagram">
      <dsp:dataModelExt xmlns:dsp="http://schemas.microsoft.com/office/drawing/2008/diagram" xmlns=""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43A971-A801-48A3-BDCC-A596884CB8A8}" type="doc">
      <dgm:prSet loTypeId="urn:microsoft.com/office/officeart/2005/8/layout/hList3" loCatId="list" qsTypeId="urn:microsoft.com/office/officeart/2005/8/quickstyle/3d3" qsCatId="3D" csTypeId="urn:microsoft.com/office/officeart/2005/8/colors/accent4_2" csCatId="accent4" phldr="1"/>
      <dgm:spPr/>
      <dgm:t>
        <a:bodyPr/>
        <a:lstStyle/>
        <a:p>
          <a:endParaRPr lang="en-US"/>
        </a:p>
      </dgm:t>
    </dgm:pt>
    <dgm:pt modelId="{92B44734-407B-4CFC-A84D-D6947E34837E}">
      <dgm:prSet phldrT="[Text]"/>
      <dgm:spPr/>
      <dgm:t>
        <a:bodyPr/>
        <a:lstStyle/>
        <a:p>
          <a:r>
            <a:rPr lang="en-US" dirty="0" smtClean="0"/>
            <a:t>Now Includes</a:t>
          </a:r>
          <a:endParaRPr lang="en-US" dirty="0"/>
        </a:p>
      </dgm:t>
    </dgm:pt>
    <dgm:pt modelId="{2EDB0C5E-B295-4580-AEF0-EA6AF86F81E6}" type="parTrans" cxnId="{3D7244C0-0295-4011-A36F-CBC0A10C6390}">
      <dgm:prSet/>
      <dgm:spPr/>
      <dgm:t>
        <a:bodyPr/>
        <a:lstStyle/>
        <a:p>
          <a:endParaRPr lang="en-US"/>
        </a:p>
      </dgm:t>
    </dgm:pt>
    <dgm:pt modelId="{0DF7582A-FE0D-4669-9C45-4E3F4F1A24EF}" type="sibTrans" cxnId="{3D7244C0-0295-4011-A36F-CBC0A10C6390}">
      <dgm:prSet/>
      <dgm:spPr/>
      <dgm:t>
        <a:bodyPr/>
        <a:lstStyle/>
        <a:p>
          <a:endParaRPr lang="en-US"/>
        </a:p>
      </dgm:t>
    </dgm:pt>
    <dgm:pt modelId="{EF423661-ECF0-4E17-9965-15D90011DFA8}">
      <dgm:prSet phldrT="[Text]"/>
      <dgm:spPr/>
      <dgm:t>
        <a:bodyPr/>
        <a:lstStyle/>
        <a:p>
          <a:r>
            <a:rPr lang="en-US" dirty="0" smtClean="0"/>
            <a:t>Listening</a:t>
          </a:r>
          <a:endParaRPr lang="en-US" dirty="0"/>
        </a:p>
      </dgm:t>
    </dgm:pt>
    <dgm:pt modelId="{609B9CFD-A8F2-4347-8D7E-D7E2F428E8D7}" type="parTrans" cxnId="{6B31C988-2F13-4C70-89D1-0BD826AD489D}">
      <dgm:prSet/>
      <dgm:spPr/>
      <dgm:t>
        <a:bodyPr/>
        <a:lstStyle/>
        <a:p>
          <a:endParaRPr lang="en-US"/>
        </a:p>
      </dgm:t>
    </dgm:pt>
    <dgm:pt modelId="{B44DBFBE-F65B-4EAA-808E-70F777282A47}" type="sibTrans" cxnId="{6B31C988-2F13-4C70-89D1-0BD826AD489D}">
      <dgm:prSet/>
      <dgm:spPr/>
      <dgm:t>
        <a:bodyPr/>
        <a:lstStyle/>
        <a:p>
          <a:endParaRPr lang="en-US"/>
        </a:p>
      </dgm:t>
    </dgm:pt>
    <dgm:pt modelId="{2DA1FB7D-29A6-4EED-A687-EDB8FB43A145}">
      <dgm:prSet phldrT="[Text]"/>
      <dgm:spPr/>
      <dgm:t>
        <a:bodyPr/>
        <a:lstStyle/>
        <a:p>
          <a:r>
            <a:rPr lang="en-US" dirty="0" smtClean="0"/>
            <a:t>Advanced Levels</a:t>
          </a:r>
          <a:endParaRPr lang="en-US" dirty="0"/>
        </a:p>
      </dgm:t>
    </dgm:pt>
    <dgm:pt modelId="{632AADF4-0915-4A6C-8619-777F4BA846BF}" type="parTrans" cxnId="{48DC45E2-D454-4F14-933E-7C862DC2A9BE}">
      <dgm:prSet/>
      <dgm:spPr/>
      <dgm:t>
        <a:bodyPr/>
        <a:lstStyle/>
        <a:p>
          <a:endParaRPr lang="en-US"/>
        </a:p>
      </dgm:t>
    </dgm:pt>
    <dgm:pt modelId="{B315A622-A8D8-4A2C-ACA6-45E278467D89}" type="sibTrans" cxnId="{48DC45E2-D454-4F14-933E-7C862DC2A9BE}">
      <dgm:prSet/>
      <dgm:spPr/>
      <dgm:t>
        <a:bodyPr/>
        <a:lstStyle/>
        <a:p>
          <a:endParaRPr lang="en-US"/>
        </a:p>
      </dgm:t>
    </dgm:pt>
    <dgm:pt modelId="{F454E4B5-90B8-4922-A271-6F07553BEFF5}">
      <dgm:prSet phldrT="[Text]"/>
      <dgm:spPr/>
      <dgm:t>
        <a:bodyPr/>
        <a:lstStyle/>
        <a:p>
          <a:r>
            <a:rPr lang="en-US" dirty="0" smtClean="0"/>
            <a:t>Arabic &amp; English</a:t>
          </a:r>
          <a:endParaRPr lang="en-US" dirty="0"/>
        </a:p>
      </dgm:t>
    </dgm:pt>
    <dgm:pt modelId="{38B47B37-7B2A-4471-93C6-161FDE41E3C2}" type="parTrans" cxnId="{D3AEC924-6228-4174-B840-89AFAD0BC116}">
      <dgm:prSet/>
      <dgm:spPr/>
      <dgm:t>
        <a:bodyPr/>
        <a:lstStyle/>
        <a:p>
          <a:endParaRPr lang="en-US"/>
        </a:p>
      </dgm:t>
    </dgm:pt>
    <dgm:pt modelId="{8737D0AC-680C-438F-B784-4DE39229D88B}" type="sibTrans" cxnId="{D3AEC924-6228-4174-B840-89AFAD0BC116}">
      <dgm:prSet/>
      <dgm:spPr/>
      <dgm:t>
        <a:bodyPr/>
        <a:lstStyle/>
        <a:p>
          <a:endParaRPr lang="en-US"/>
        </a:p>
      </dgm:t>
    </dgm:pt>
    <dgm:pt modelId="{CCFDFDA4-B930-45EC-A099-9DAF4073AB8D}">
      <dgm:prSet/>
      <dgm:spPr/>
      <dgm:t>
        <a:bodyPr/>
        <a:lstStyle/>
        <a:p>
          <a:r>
            <a:rPr lang="en-US" dirty="0" smtClean="0"/>
            <a:t>Granular Data</a:t>
          </a:r>
          <a:endParaRPr lang="en-US" dirty="0"/>
        </a:p>
      </dgm:t>
    </dgm:pt>
    <dgm:pt modelId="{771A7286-AC05-411A-9D5B-C32D104E9205}" type="parTrans" cxnId="{5FB3549A-1AB2-4562-9B0F-06FCD15B9DA2}">
      <dgm:prSet/>
      <dgm:spPr/>
    </dgm:pt>
    <dgm:pt modelId="{98C95399-9958-4B57-847C-869111D94199}" type="sibTrans" cxnId="{5FB3549A-1AB2-4562-9B0F-06FCD15B9DA2}">
      <dgm:prSet/>
      <dgm:spPr/>
    </dgm:pt>
    <dgm:pt modelId="{8F7A573E-1222-401A-BF5F-5896738F9D72}" type="pres">
      <dgm:prSet presAssocID="{3C43A971-A801-48A3-BDCC-A596884CB8A8}" presName="composite" presStyleCnt="0">
        <dgm:presLayoutVars>
          <dgm:chMax val="1"/>
          <dgm:dir/>
          <dgm:resizeHandles val="exact"/>
        </dgm:presLayoutVars>
      </dgm:prSet>
      <dgm:spPr/>
      <dgm:t>
        <a:bodyPr/>
        <a:lstStyle/>
        <a:p>
          <a:endParaRPr lang="en-US"/>
        </a:p>
      </dgm:t>
    </dgm:pt>
    <dgm:pt modelId="{A86AAAB7-D5B1-4780-9BAF-06813F307D36}" type="pres">
      <dgm:prSet presAssocID="{92B44734-407B-4CFC-A84D-D6947E34837E}" presName="roof" presStyleLbl="dkBgShp" presStyleIdx="0" presStyleCnt="2"/>
      <dgm:spPr/>
      <dgm:t>
        <a:bodyPr/>
        <a:lstStyle/>
        <a:p>
          <a:endParaRPr lang="en-US"/>
        </a:p>
      </dgm:t>
    </dgm:pt>
    <dgm:pt modelId="{C1655AC0-F098-43AA-A5E8-496723B3EF56}" type="pres">
      <dgm:prSet presAssocID="{92B44734-407B-4CFC-A84D-D6947E34837E}" presName="pillars" presStyleCnt="0"/>
      <dgm:spPr/>
      <dgm:t>
        <a:bodyPr/>
        <a:lstStyle/>
        <a:p>
          <a:endParaRPr lang="en-US"/>
        </a:p>
      </dgm:t>
    </dgm:pt>
    <dgm:pt modelId="{F9631758-9893-4FA9-8CA0-F219295EE64C}" type="pres">
      <dgm:prSet presAssocID="{92B44734-407B-4CFC-A84D-D6947E34837E}" presName="pillar1" presStyleLbl="node1" presStyleIdx="0" presStyleCnt="4">
        <dgm:presLayoutVars>
          <dgm:bulletEnabled val="1"/>
        </dgm:presLayoutVars>
      </dgm:prSet>
      <dgm:spPr/>
      <dgm:t>
        <a:bodyPr/>
        <a:lstStyle/>
        <a:p>
          <a:endParaRPr lang="en-US"/>
        </a:p>
      </dgm:t>
    </dgm:pt>
    <dgm:pt modelId="{DD4DAD30-3D02-44AC-8ED3-93D7D0E04FCF}" type="pres">
      <dgm:prSet presAssocID="{2DA1FB7D-29A6-4EED-A687-EDB8FB43A145}" presName="pillarX" presStyleLbl="node1" presStyleIdx="1" presStyleCnt="4">
        <dgm:presLayoutVars>
          <dgm:bulletEnabled val="1"/>
        </dgm:presLayoutVars>
      </dgm:prSet>
      <dgm:spPr/>
      <dgm:t>
        <a:bodyPr/>
        <a:lstStyle/>
        <a:p>
          <a:endParaRPr lang="en-US"/>
        </a:p>
      </dgm:t>
    </dgm:pt>
    <dgm:pt modelId="{4E4B1BBA-5A80-4F9B-B8F0-ED001D80C246}" type="pres">
      <dgm:prSet presAssocID="{F454E4B5-90B8-4922-A271-6F07553BEFF5}" presName="pillarX" presStyleLbl="node1" presStyleIdx="2" presStyleCnt="4">
        <dgm:presLayoutVars>
          <dgm:bulletEnabled val="1"/>
        </dgm:presLayoutVars>
      </dgm:prSet>
      <dgm:spPr/>
      <dgm:t>
        <a:bodyPr/>
        <a:lstStyle/>
        <a:p>
          <a:endParaRPr lang="en-US"/>
        </a:p>
      </dgm:t>
    </dgm:pt>
    <dgm:pt modelId="{92E6D6B5-3B7C-437A-91DD-294D13105926}" type="pres">
      <dgm:prSet presAssocID="{CCFDFDA4-B930-45EC-A099-9DAF4073AB8D}" presName="pillarX" presStyleLbl="node1" presStyleIdx="3" presStyleCnt="4">
        <dgm:presLayoutVars>
          <dgm:bulletEnabled val="1"/>
        </dgm:presLayoutVars>
      </dgm:prSet>
      <dgm:spPr/>
      <dgm:t>
        <a:bodyPr/>
        <a:lstStyle/>
        <a:p>
          <a:endParaRPr lang="en-US"/>
        </a:p>
      </dgm:t>
    </dgm:pt>
    <dgm:pt modelId="{EE3C4A0D-2E73-47AC-8CDA-97492B4AAEAD}" type="pres">
      <dgm:prSet presAssocID="{92B44734-407B-4CFC-A84D-D6947E34837E}" presName="base" presStyleLbl="dkBgShp" presStyleIdx="1" presStyleCnt="2" custLinFactNeighborX="-1020"/>
      <dgm:spPr/>
      <dgm:t>
        <a:bodyPr/>
        <a:lstStyle/>
        <a:p>
          <a:endParaRPr lang="en-US"/>
        </a:p>
      </dgm:t>
    </dgm:pt>
  </dgm:ptLst>
  <dgm:cxnLst>
    <dgm:cxn modelId="{21B2764E-28DD-4FBC-B6FC-5164DEFA5447}" type="presOf" srcId="{CCFDFDA4-B930-45EC-A099-9DAF4073AB8D}" destId="{92E6D6B5-3B7C-437A-91DD-294D13105926}" srcOrd="0" destOrd="0" presId="urn:microsoft.com/office/officeart/2005/8/layout/hList3"/>
    <dgm:cxn modelId="{5FB3549A-1AB2-4562-9B0F-06FCD15B9DA2}" srcId="{92B44734-407B-4CFC-A84D-D6947E34837E}" destId="{CCFDFDA4-B930-45EC-A099-9DAF4073AB8D}" srcOrd="3" destOrd="0" parTransId="{771A7286-AC05-411A-9D5B-C32D104E9205}" sibTransId="{98C95399-9958-4B57-847C-869111D94199}"/>
    <dgm:cxn modelId="{3D7244C0-0295-4011-A36F-CBC0A10C6390}" srcId="{3C43A971-A801-48A3-BDCC-A596884CB8A8}" destId="{92B44734-407B-4CFC-A84D-D6947E34837E}" srcOrd="0" destOrd="0" parTransId="{2EDB0C5E-B295-4580-AEF0-EA6AF86F81E6}" sibTransId="{0DF7582A-FE0D-4669-9C45-4E3F4F1A24EF}"/>
    <dgm:cxn modelId="{48DC45E2-D454-4F14-933E-7C862DC2A9BE}" srcId="{92B44734-407B-4CFC-A84D-D6947E34837E}" destId="{2DA1FB7D-29A6-4EED-A687-EDB8FB43A145}" srcOrd="1" destOrd="0" parTransId="{632AADF4-0915-4A6C-8619-777F4BA846BF}" sibTransId="{B315A622-A8D8-4A2C-ACA6-45E278467D89}"/>
    <dgm:cxn modelId="{87A69D3D-C811-4A2D-A8E3-0D1DE8D2B42F}" type="presOf" srcId="{3C43A971-A801-48A3-BDCC-A596884CB8A8}" destId="{8F7A573E-1222-401A-BF5F-5896738F9D72}" srcOrd="0" destOrd="0" presId="urn:microsoft.com/office/officeart/2005/8/layout/hList3"/>
    <dgm:cxn modelId="{D3AEC924-6228-4174-B840-89AFAD0BC116}" srcId="{92B44734-407B-4CFC-A84D-D6947E34837E}" destId="{F454E4B5-90B8-4922-A271-6F07553BEFF5}" srcOrd="2" destOrd="0" parTransId="{38B47B37-7B2A-4471-93C6-161FDE41E3C2}" sibTransId="{8737D0AC-680C-438F-B784-4DE39229D88B}"/>
    <dgm:cxn modelId="{4832281D-77B1-4D4A-A1DE-FF8917601EA6}" type="presOf" srcId="{92B44734-407B-4CFC-A84D-D6947E34837E}" destId="{A86AAAB7-D5B1-4780-9BAF-06813F307D36}" srcOrd="0" destOrd="0" presId="urn:microsoft.com/office/officeart/2005/8/layout/hList3"/>
    <dgm:cxn modelId="{A9789FAE-6802-4DAE-BF98-03776BABA9A1}" type="presOf" srcId="{EF423661-ECF0-4E17-9965-15D90011DFA8}" destId="{F9631758-9893-4FA9-8CA0-F219295EE64C}" srcOrd="0" destOrd="0" presId="urn:microsoft.com/office/officeart/2005/8/layout/hList3"/>
    <dgm:cxn modelId="{0B9F4ACF-A997-44C1-9F60-39511544790A}" type="presOf" srcId="{F454E4B5-90B8-4922-A271-6F07553BEFF5}" destId="{4E4B1BBA-5A80-4F9B-B8F0-ED001D80C246}" srcOrd="0" destOrd="0" presId="urn:microsoft.com/office/officeart/2005/8/layout/hList3"/>
    <dgm:cxn modelId="{C0DF4E2F-3DED-4FE7-9A51-6B9A7CE950AC}" type="presOf" srcId="{2DA1FB7D-29A6-4EED-A687-EDB8FB43A145}" destId="{DD4DAD30-3D02-44AC-8ED3-93D7D0E04FCF}" srcOrd="0" destOrd="0" presId="urn:microsoft.com/office/officeart/2005/8/layout/hList3"/>
    <dgm:cxn modelId="{6B31C988-2F13-4C70-89D1-0BD826AD489D}" srcId="{92B44734-407B-4CFC-A84D-D6947E34837E}" destId="{EF423661-ECF0-4E17-9965-15D90011DFA8}" srcOrd="0" destOrd="0" parTransId="{609B9CFD-A8F2-4347-8D7E-D7E2F428E8D7}" sibTransId="{B44DBFBE-F65B-4EAA-808E-70F777282A47}"/>
    <dgm:cxn modelId="{C5764D4E-35E4-4BC2-9434-033868579702}" type="presParOf" srcId="{8F7A573E-1222-401A-BF5F-5896738F9D72}" destId="{A86AAAB7-D5B1-4780-9BAF-06813F307D36}" srcOrd="0" destOrd="0" presId="urn:microsoft.com/office/officeart/2005/8/layout/hList3"/>
    <dgm:cxn modelId="{0E892877-AE46-4A1C-BD8A-21BBFEF25014}" type="presParOf" srcId="{8F7A573E-1222-401A-BF5F-5896738F9D72}" destId="{C1655AC0-F098-43AA-A5E8-496723B3EF56}" srcOrd="1" destOrd="0" presId="urn:microsoft.com/office/officeart/2005/8/layout/hList3"/>
    <dgm:cxn modelId="{BF4025D2-DC11-4B21-9EA5-29FF1D7FFDCD}" type="presParOf" srcId="{C1655AC0-F098-43AA-A5E8-496723B3EF56}" destId="{F9631758-9893-4FA9-8CA0-F219295EE64C}" srcOrd="0" destOrd="0" presId="urn:microsoft.com/office/officeart/2005/8/layout/hList3"/>
    <dgm:cxn modelId="{1C28F826-24FB-4B8A-954D-109ED771F1D7}" type="presParOf" srcId="{C1655AC0-F098-43AA-A5E8-496723B3EF56}" destId="{DD4DAD30-3D02-44AC-8ED3-93D7D0E04FCF}" srcOrd="1" destOrd="0" presId="urn:microsoft.com/office/officeart/2005/8/layout/hList3"/>
    <dgm:cxn modelId="{87B1D2BE-E724-42F4-821B-F137BCAD37AA}" type="presParOf" srcId="{C1655AC0-F098-43AA-A5E8-496723B3EF56}" destId="{4E4B1BBA-5A80-4F9B-B8F0-ED001D80C246}" srcOrd="2" destOrd="0" presId="urn:microsoft.com/office/officeart/2005/8/layout/hList3"/>
    <dgm:cxn modelId="{1DB853CB-0DD2-4FB8-BF78-9C19D856FE9F}" type="presParOf" srcId="{C1655AC0-F098-43AA-A5E8-496723B3EF56}" destId="{92E6D6B5-3B7C-437A-91DD-294D13105926}" srcOrd="3" destOrd="0" presId="urn:microsoft.com/office/officeart/2005/8/layout/hList3"/>
    <dgm:cxn modelId="{CBA09DB1-1D29-464A-A395-1776DF634207}" type="presParOf" srcId="{8F7A573E-1222-401A-BF5F-5896738F9D72}" destId="{EE3C4A0D-2E73-47AC-8CDA-97492B4AAEAD}" srcOrd="2" destOrd="0" presId="urn:microsoft.com/office/officeart/2005/8/layout/h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ECB0AE-A74B-4949-8738-CCEF9E475124}" type="doc">
      <dgm:prSet loTypeId="urn:microsoft.com/office/officeart/2005/8/layout/radial4" loCatId="relationship" qsTypeId="urn:microsoft.com/office/officeart/2005/8/quickstyle/3d2" qsCatId="3D" csTypeId="urn:microsoft.com/office/officeart/2005/8/colors/colorful3" csCatId="colorful" phldr="1"/>
      <dgm:spPr/>
      <dgm:t>
        <a:bodyPr/>
        <a:lstStyle/>
        <a:p>
          <a:endParaRPr lang="en-US"/>
        </a:p>
      </dgm:t>
    </dgm:pt>
    <dgm:pt modelId="{ECA16020-880D-414F-99E5-57C42FB02137}">
      <dgm:prSet phldrT="[Text]"/>
      <dgm:spPr/>
      <dgm:t>
        <a:bodyPr/>
        <a:lstStyle/>
        <a:p>
          <a:r>
            <a:rPr lang="en-US" dirty="0" smtClean="0"/>
            <a:t>Student</a:t>
          </a:r>
          <a:endParaRPr lang="en-US" dirty="0"/>
        </a:p>
      </dgm:t>
    </dgm:pt>
    <dgm:pt modelId="{37DED15A-3E85-4DF2-A4BD-5DBE14D6365A}" type="parTrans" cxnId="{A4683F31-3227-464A-8A47-56FED9DF44EB}">
      <dgm:prSet/>
      <dgm:spPr/>
      <dgm:t>
        <a:bodyPr/>
        <a:lstStyle/>
        <a:p>
          <a:endParaRPr lang="en-US"/>
        </a:p>
      </dgm:t>
    </dgm:pt>
    <dgm:pt modelId="{ACF53A5B-2B77-4156-A0B8-0DA7FFE8F240}" type="sibTrans" cxnId="{A4683F31-3227-464A-8A47-56FED9DF44EB}">
      <dgm:prSet/>
      <dgm:spPr/>
      <dgm:t>
        <a:bodyPr/>
        <a:lstStyle/>
        <a:p>
          <a:endParaRPr lang="en-US"/>
        </a:p>
      </dgm:t>
    </dgm:pt>
    <dgm:pt modelId="{67D2C747-D2FE-45CD-AE28-50FE5144C637}">
      <dgm:prSet phldrT="[Text]"/>
      <dgm:spPr/>
      <dgm:t>
        <a:bodyPr/>
        <a:lstStyle/>
        <a:p>
          <a:r>
            <a:rPr lang="en-US" b="1" dirty="0" smtClean="0"/>
            <a:t>Auto-biography</a:t>
          </a:r>
          <a:endParaRPr lang="en-US" b="1" dirty="0"/>
        </a:p>
      </dgm:t>
    </dgm:pt>
    <dgm:pt modelId="{1A6D2F1B-607E-477B-BF52-6A218AB3C60C}" type="parTrans" cxnId="{F8806E3C-D514-480A-971F-65301F71AF3F}">
      <dgm:prSet/>
      <dgm:spPr/>
      <dgm:t>
        <a:bodyPr/>
        <a:lstStyle/>
        <a:p>
          <a:endParaRPr lang="en-US"/>
        </a:p>
      </dgm:t>
    </dgm:pt>
    <dgm:pt modelId="{34D4E7E8-1957-4E68-B047-70896763A710}" type="sibTrans" cxnId="{F8806E3C-D514-480A-971F-65301F71AF3F}">
      <dgm:prSet/>
      <dgm:spPr/>
      <dgm:t>
        <a:bodyPr/>
        <a:lstStyle/>
        <a:p>
          <a:endParaRPr lang="en-US"/>
        </a:p>
      </dgm:t>
    </dgm:pt>
    <dgm:pt modelId="{196DEEE1-ACD2-4290-B3B3-9C1F2AE06C63}">
      <dgm:prSet phldrT="[Text]" custT="1"/>
      <dgm:spPr/>
      <dgm:t>
        <a:bodyPr/>
        <a:lstStyle/>
        <a:p>
          <a:r>
            <a:rPr lang="en-US" sz="2600" b="1" dirty="0" smtClean="0"/>
            <a:t>Self-Assessment</a:t>
          </a:r>
          <a:endParaRPr lang="en-US" sz="2600" b="1" dirty="0"/>
        </a:p>
      </dgm:t>
    </dgm:pt>
    <dgm:pt modelId="{3A7C96CC-CF57-4642-AB9D-2588AA8E5580}" type="parTrans" cxnId="{92945C58-F957-4C23-BE5A-576439AD17C2}">
      <dgm:prSet/>
      <dgm:spPr/>
      <dgm:t>
        <a:bodyPr/>
        <a:lstStyle/>
        <a:p>
          <a:endParaRPr lang="en-US"/>
        </a:p>
      </dgm:t>
    </dgm:pt>
    <dgm:pt modelId="{0532C28D-C735-4596-AEEA-0E4C590AB9CE}" type="sibTrans" cxnId="{92945C58-F957-4C23-BE5A-576439AD17C2}">
      <dgm:prSet/>
      <dgm:spPr/>
      <dgm:t>
        <a:bodyPr/>
        <a:lstStyle/>
        <a:p>
          <a:endParaRPr lang="en-US"/>
        </a:p>
      </dgm:t>
    </dgm:pt>
    <dgm:pt modelId="{B87AD0BF-9574-4313-9969-30EFE8250BA1}">
      <dgm:prSet phldrT="[Text]"/>
      <dgm:spPr/>
      <dgm:t>
        <a:bodyPr/>
        <a:lstStyle/>
        <a:p>
          <a:r>
            <a:rPr lang="en-US" b="1" dirty="0" smtClean="0"/>
            <a:t>Portfolio of Evidence</a:t>
          </a:r>
          <a:endParaRPr lang="en-US" b="1" dirty="0"/>
        </a:p>
      </dgm:t>
    </dgm:pt>
    <dgm:pt modelId="{612041C3-EB25-42DA-B1F4-127A8C6FDB19}" type="parTrans" cxnId="{F4CE1F12-B31E-449F-A7A1-76E1816A7381}">
      <dgm:prSet/>
      <dgm:spPr/>
      <dgm:t>
        <a:bodyPr/>
        <a:lstStyle/>
        <a:p>
          <a:endParaRPr lang="en-US"/>
        </a:p>
      </dgm:t>
    </dgm:pt>
    <dgm:pt modelId="{63CFF057-FC1B-49AC-BB8F-9824329F93A4}" type="sibTrans" cxnId="{F4CE1F12-B31E-449F-A7A1-76E1816A7381}">
      <dgm:prSet/>
      <dgm:spPr/>
      <dgm:t>
        <a:bodyPr/>
        <a:lstStyle/>
        <a:p>
          <a:endParaRPr lang="en-US"/>
        </a:p>
      </dgm:t>
    </dgm:pt>
    <dgm:pt modelId="{AA8EEBFE-9839-4BCF-9B60-54DD1BC1B37E}" type="pres">
      <dgm:prSet presAssocID="{22ECB0AE-A74B-4949-8738-CCEF9E475124}" presName="cycle" presStyleCnt="0">
        <dgm:presLayoutVars>
          <dgm:chMax val="1"/>
          <dgm:dir/>
          <dgm:animLvl val="ctr"/>
          <dgm:resizeHandles val="exact"/>
        </dgm:presLayoutVars>
      </dgm:prSet>
      <dgm:spPr/>
      <dgm:t>
        <a:bodyPr/>
        <a:lstStyle/>
        <a:p>
          <a:endParaRPr lang="en-US"/>
        </a:p>
      </dgm:t>
    </dgm:pt>
    <dgm:pt modelId="{5DEB887E-617B-44A7-932F-E749E27EBEB1}" type="pres">
      <dgm:prSet presAssocID="{ECA16020-880D-414F-99E5-57C42FB02137}" presName="centerShape" presStyleLbl="node0" presStyleIdx="0" presStyleCnt="1" custScaleX="135785" custScaleY="137028" custLinFactNeighborY="6581"/>
      <dgm:spPr/>
      <dgm:t>
        <a:bodyPr/>
        <a:lstStyle/>
        <a:p>
          <a:endParaRPr lang="en-US"/>
        </a:p>
      </dgm:t>
    </dgm:pt>
    <dgm:pt modelId="{EB308BB2-6C7A-40C4-B34A-76D98EF3C6D4}" type="pres">
      <dgm:prSet presAssocID="{1A6D2F1B-607E-477B-BF52-6A218AB3C60C}" presName="parTrans" presStyleLbl="bgSibTrans2D1" presStyleIdx="0" presStyleCnt="3"/>
      <dgm:spPr/>
      <dgm:t>
        <a:bodyPr/>
        <a:lstStyle/>
        <a:p>
          <a:endParaRPr lang="en-US"/>
        </a:p>
      </dgm:t>
    </dgm:pt>
    <dgm:pt modelId="{A5D0A461-82E0-41BB-B0B7-6F0B26E5BEB7}" type="pres">
      <dgm:prSet presAssocID="{67D2C747-D2FE-45CD-AE28-50FE5144C637}" presName="node" presStyleLbl="node1" presStyleIdx="0" presStyleCnt="3" custRadScaleRad="101346" custRadScaleInc="1788">
        <dgm:presLayoutVars>
          <dgm:bulletEnabled val="1"/>
        </dgm:presLayoutVars>
      </dgm:prSet>
      <dgm:spPr/>
      <dgm:t>
        <a:bodyPr/>
        <a:lstStyle/>
        <a:p>
          <a:endParaRPr lang="en-US"/>
        </a:p>
      </dgm:t>
    </dgm:pt>
    <dgm:pt modelId="{FAEFB057-0382-41A8-BCE7-A578CF4AA121}" type="pres">
      <dgm:prSet presAssocID="{3A7C96CC-CF57-4642-AB9D-2588AA8E5580}" presName="parTrans" presStyleLbl="bgSibTrans2D1" presStyleIdx="1" presStyleCnt="3"/>
      <dgm:spPr/>
      <dgm:t>
        <a:bodyPr/>
        <a:lstStyle/>
        <a:p>
          <a:endParaRPr lang="en-US"/>
        </a:p>
      </dgm:t>
    </dgm:pt>
    <dgm:pt modelId="{3551D3A9-AF37-472A-A28E-E5646AA59135}" type="pres">
      <dgm:prSet presAssocID="{196DEEE1-ACD2-4290-B3B3-9C1F2AE06C63}" presName="node" presStyleLbl="node1" presStyleIdx="1" presStyleCnt="3" custScaleX="114345" custScaleY="115582" custRadScaleRad="115591">
        <dgm:presLayoutVars>
          <dgm:bulletEnabled val="1"/>
        </dgm:presLayoutVars>
      </dgm:prSet>
      <dgm:spPr/>
      <dgm:t>
        <a:bodyPr/>
        <a:lstStyle/>
        <a:p>
          <a:endParaRPr lang="en-US"/>
        </a:p>
      </dgm:t>
    </dgm:pt>
    <dgm:pt modelId="{55215396-F43C-4B35-A483-763AE9523AD7}" type="pres">
      <dgm:prSet presAssocID="{612041C3-EB25-42DA-B1F4-127A8C6FDB19}" presName="parTrans" presStyleLbl="bgSibTrans2D1" presStyleIdx="2" presStyleCnt="3"/>
      <dgm:spPr/>
      <dgm:t>
        <a:bodyPr/>
        <a:lstStyle/>
        <a:p>
          <a:endParaRPr lang="en-US"/>
        </a:p>
      </dgm:t>
    </dgm:pt>
    <dgm:pt modelId="{4432BE19-6EAC-4EDF-A1D8-576ED0B605B9}" type="pres">
      <dgm:prSet presAssocID="{B87AD0BF-9574-4313-9969-30EFE8250BA1}" presName="node" presStyleLbl="node1" presStyleIdx="2" presStyleCnt="3" custRadScaleRad="101346" custRadScaleInc="-1788">
        <dgm:presLayoutVars>
          <dgm:bulletEnabled val="1"/>
        </dgm:presLayoutVars>
      </dgm:prSet>
      <dgm:spPr/>
      <dgm:t>
        <a:bodyPr/>
        <a:lstStyle/>
        <a:p>
          <a:endParaRPr lang="en-US"/>
        </a:p>
      </dgm:t>
    </dgm:pt>
  </dgm:ptLst>
  <dgm:cxnLst>
    <dgm:cxn modelId="{57349EFD-E064-4601-9801-4967F64A902A}" type="presOf" srcId="{1A6D2F1B-607E-477B-BF52-6A218AB3C60C}" destId="{EB308BB2-6C7A-40C4-B34A-76D98EF3C6D4}" srcOrd="0" destOrd="0" presId="urn:microsoft.com/office/officeart/2005/8/layout/radial4"/>
    <dgm:cxn modelId="{92945C58-F957-4C23-BE5A-576439AD17C2}" srcId="{ECA16020-880D-414F-99E5-57C42FB02137}" destId="{196DEEE1-ACD2-4290-B3B3-9C1F2AE06C63}" srcOrd="1" destOrd="0" parTransId="{3A7C96CC-CF57-4642-AB9D-2588AA8E5580}" sibTransId="{0532C28D-C735-4596-AEEA-0E4C590AB9CE}"/>
    <dgm:cxn modelId="{F8806E3C-D514-480A-971F-65301F71AF3F}" srcId="{ECA16020-880D-414F-99E5-57C42FB02137}" destId="{67D2C747-D2FE-45CD-AE28-50FE5144C637}" srcOrd="0" destOrd="0" parTransId="{1A6D2F1B-607E-477B-BF52-6A218AB3C60C}" sibTransId="{34D4E7E8-1957-4E68-B047-70896763A710}"/>
    <dgm:cxn modelId="{C7226BD7-3C5C-4BA8-B7D1-BF5EC6ED9C6E}" type="presOf" srcId="{3A7C96CC-CF57-4642-AB9D-2588AA8E5580}" destId="{FAEFB057-0382-41A8-BCE7-A578CF4AA121}" srcOrd="0" destOrd="0" presId="urn:microsoft.com/office/officeart/2005/8/layout/radial4"/>
    <dgm:cxn modelId="{D4EB1A00-EC91-471D-AC3D-EB0D38225932}" type="presOf" srcId="{22ECB0AE-A74B-4949-8738-CCEF9E475124}" destId="{AA8EEBFE-9839-4BCF-9B60-54DD1BC1B37E}" srcOrd="0" destOrd="0" presId="urn:microsoft.com/office/officeart/2005/8/layout/radial4"/>
    <dgm:cxn modelId="{A58DDB5D-A0DC-4ACB-A475-09B09204218D}" type="presOf" srcId="{B87AD0BF-9574-4313-9969-30EFE8250BA1}" destId="{4432BE19-6EAC-4EDF-A1D8-576ED0B605B9}" srcOrd="0" destOrd="0" presId="urn:microsoft.com/office/officeart/2005/8/layout/radial4"/>
    <dgm:cxn modelId="{A4683F31-3227-464A-8A47-56FED9DF44EB}" srcId="{22ECB0AE-A74B-4949-8738-CCEF9E475124}" destId="{ECA16020-880D-414F-99E5-57C42FB02137}" srcOrd="0" destOrd="0" parTransId="{37DED15A-3E85-4DF2-A4BD-5DBE14D6365A}" sibTransId="{ACF53A5B-2B77-4156-A0B8-0DA7FFE8F240}"/>
    <dgm:cxn modelId="{B8EEB1C1-F2D3-48FF-AD71-9B04FFCFA495}" type="presOf" srcId="{196DEEE1-ACD2-4290-B3B3-9C1F2AE06C63}" destId="{3551D3A9-AF37-472A-A28E-E5646AA59135}" srcOrd="0" destOrd="0" presId="urn:microsoft.com/office/officeart/2005/8/layout/radial4"/>
    <dgm:cxn modelId="{EE822A71-35D2-40B1-ACAB-302C9F493C61}" type="presOf" srcId="{612041C3-EB25-42DA-B1F4-127A8C6FDB19}" destId="{55215396-F43C-4B35-A483-763AE9523AD7}" srcOrd="0" destOrd="0" presId="urn:microsoft.com/office/officeart/2005/8/layout/radial4"/>
    <dgm:cxn modelId="{71D1DD39-1566-4FFC-BA7B-76E6A89E86A2}" type="presOf" srcId="{67D2C747-D2FE-45CD-AE28-50FE5144C637}" destId="{A5D0A461-82E0-41BB-B0B7-6F0B26E5BEB7}" srcOrd="0" destOrd="0" presId="urn:microsoft.com/office/officeart/2005/8/layout/radial4"/>
    <dgm:cxn modelId="{B491217E-EBA1-4825-AAEF-15722CADB5CE}" type="presOf" srcId="{ECA16020-880D-414F-99E5-57C42FB02137}" destId="{5DEB887E-617B-44A7-932F-E749E27EBEB1}" srcOrd="0" destOrd="0" presId="urn:microsoft.com/office/officeart/2005/8/layout/radial4"/>
    <dgm:cxn modelId="{F4CE1F12-B31E-449F-A7A1-76E1816A7381}" srcId="{ECA16020-880D-414F-99E5-57C42FB02137}" destId="{B87AD0BF-9574-4313-9969-30EFE8250BA1}" srcOrd="2" destOrd="0" parTransId="{612041C3-EB25-42DA-B1F4-127A8C6FDB19}" sibTransId="{63CFF057-FC1B-49AC-BB8F-9824329F93A4}"/>
    <dgm:cxn modelId="{7E84EC3D-20E8-4734-919E-4F1D8EA014DA}" type="presParOf" srcId="{AA8EEBFE-9839-4BCF-9B60-54DD1BC1B37E}" destId="{5DEB887E-617B-44A7-932F-E749E27EBEB1}" srcOrd="0" destOrd="0" presId="urn:microsoft.com/office/officeart/2005/8/layout/radial4"/>
    <dgm:cxn modelId="{061242D2-9391-405C-8C9E-2A6585259492}" type="presParOf" srcId="{AA8EEBFE-9839-4BCF-9B60-54DD1BC1B37E}" destId="{EB308BB2-6C7A-40C4-B34A-76D98EF3C6D4}" srcOrd="1" destOrd="0" presId="urn:microsoft.com/office/officeart/2005/8/layout/radial4"/>
    <dgm:cxn modelId="{8B7EF669-7D2E-4ADE-B333-9290F8AB7829}" type="presParOf" srcId="{AA8EEBFE-9839-4BCF-9B60-54DD1BC1B37E}" destId="{A5D0A461-82E0-41BB-B0B7-6F0B26E5BEB7}" srcOrd="2" destOrd="0" presId="urn:microsoft.com/office/officeart/2005/8/layout/radial4"/>
    <dgm:cxn modelId="{04D637C0-01F4-4E25-AB78-E17D5FE3E312}" type="presParOf" srcId="{AA8EEBFE-9839-4BCF-9B60-54DD1BC1B37E}" destId="{FAEFB057-0382-41A8-BCE7-A578CF4AA121}" srcOrd="3" destOrd="0" presId="urn:microsoft.com/office/officeart/2005/8/layout/radial4"/>
    <dgm:cxn modelId="{F8E6E4A7-4A92-44D2-9C15-4DBB8ECE052E}" type="presParOf" srcId="{AA8EEBFE-9839-4BCF-9B60-54DD1BC1B37E}" destId="{3551D3A9-AF37-472A-A28E-E5646AA59135}" srcOrd="4" destOrd="0" presId="urn:microsoft.com/office/officeart/2005/8/layout/radial4"/>
    <dgm:cxn modelId="{45DA4C89-C392-472C-A618-FA2F95131798}" type="presParOf" srcId="{AA8EEBFE-9839-4BCF-9B60-54DD1BC1B37E}" destId="{55215396-F43C-4B35-A483-763AE9523AD7}" srcOrd="5" destOrd="0" presId="urn:microsoft.com/office/officeart/2005/8/layout/radial4"/>
    <dgm:cxn modelId="{30F3D290-2985-4281-8EB1-FA06D4329B50}" type="presParOf" srcId="{AA8EEBFE-9839-4BCF-9B60-54DD1BC1B37E}" destId="{4432BE19-6EAC-4EDF-A1D8-576ED0B605B9}" srcOrd="6" destOrd="0" presId="urn:microsoft.com/office/officeart/2005/8/layout/radial4"/>
  </dgm:cxnLst>
  <dgm:bg>
    <a:solidFill>
      <a:schemeClr val="bg1"/>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6DE4AA-5C60-4BE7-BD38-FDCB238C5EFB}">
      <dsp:nvSpPr>
        <dsp:cNvPr id="0" name=""/>
        <dsp:cNvSpPr/>
      </dsp:nvSpPr>
      <dsp:spPr>
        <a:xfrm>
          <a:off x="0" y="480475"/>
          <a:ext cx="3657600" cy="1062871"/>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kern="1200" dirty="0" smtClean="0"/>
            <a:t>Adaptive tests for proficiency at any point</a:t>
          </a:r>
          <a:endParaRPr lang="en-US" sz="1900" b="1" kern="1200" dirty="0"/>
        </a:p>
      </dsp:txBody>
      <dsp:txXfrm>
        <a:off x="0" y="480475"/>
        <a:ext cx="3657600" cy="1062871"/>
      </dsp:txXfrm>
    </dsp:sp>
    <dsp:sp modelId="{E33689A2-A138-4AEF-9D4B-9EF8303049A0}">
      <dsp:nvSpPr>
        <dsp:cNvPr id="0" name=""/>
        <dsp:cNvSpPr/>
      </dsp:nvSpPr>
      <dsp:spPr>
        <a:xfrm>
          <a:off x="0" y="1590759"/>
          <a:ext cx="3657600" cy="1062871"/>
        </a:xfrm>
        <a:prstGeom prst="roundRect">
          <a:avLst/>
        </a:prstGeom>
        <a:gradFill rotWithShape="0">
          <a:gsLst>
            <a:gs pos="0">
              <a:schemeClr val="accent2">
                <a:hueOff val="1208831"/>
                <a:satOff val="-962"/>
                <a:lumOff val="10784"/>
                <a:alphaOff val="0"/>
                <a:shade val="51000"/>
                <a:satMod val="130000"/>
              </a:schemeClr>
            </a:gs>
            <a:gs pos="80000">
              <a:schemeClr val="accent2">
                <a:hueOff val="1208831"/>
                <a:satOff val="-962"/>
                <a:lumOff val="10784"/>
                <a:alphaOff val="0"/>
                <a:shade val="93000"/>
                <a:satMod val="130000"/>
              </a:schemeClr>
            </a:gs>
            <a:gs pos="100000">
              <a:schemeClr val="accent2">
                <a:hueOff val="1208831"/>
                <a:satOff val="-962"/>
                <a:lumOff val="107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kern="1200" dirty="0" smtClean="0"/>
            <a:t>Places students into appropriate level of language instruction</a:t>
          </a:r>
          <a:endParaRPr lang="en-US" sz="1900" b="1" kern="1200" dirty="0"/>
        </a:p>
      </dsp:txBody>
      <dsp:txXfrm>
        <a:off x="0" y="1590759"/>
        <a:ext cx="3657600" cy="1062871"/>
      </dsp:txXfrm>
    </dsp:sp>
    <dsp:sp modelId="{78C3BCCD-B6DF-400C-9994-CB7FBCF6ADAF}">
      <dsp:nvSpPr>
        <dsp:cNvPr id="0" name=""/>
        <dsp:cNvSpPr/>
      </dsp:nvSpPr>
      <dsp:spPr>
        <a:xfrm>
          <a:off x="0" y="2708351"/>
          <a:ext cx="3657600" cy="1062871"/>
        </a:xfrm>
        <a:prstGeom prst="roundRect">
          <a:avLst/>
        </a:prstGeom>
        <a:gradFill rotWithShape="0">
          <a:gsLst>
            <a:gs pos="0">
              <a:schemeClr val="accent2">
                <a:hueOff val="2417662"/>
                <a:satOff val="-1923"/>
                <a:lumOff val="21568"/>
                <a:alphaOff val="0"/>
                <a:shade val="51000"/>
                <a:satMod val="130000"/>
              </a:schemeClr>
            </a:gs>
            <a:gs pos="80000">
              <a:schemeClr val="accent2">
                <a:hueOff val="2417662"/>
                <a:satOff val="-1923"/>
                <a:lumOff val="21568"/>
                <a:alphaOff val="0"/>
                <a:shade val="93000"/>
                <a:satMod val="130000"/>
              </a:schemeClr>
            </a:gs>
            <a:gs pos="100000">
              <a:schemeClr val="accent2">
                <a:hueOff val="2417662"/>
                <a:satOff val="-1923"/>
                <a:lumOff val="2156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kern="1200" dirty="0" smtClean="0"/>
            <a:t>Competency-based, personalized learning for students to show what they can do</a:t>
          </a:r>
          <a:endParaRPr lang="en-US" sz="1900" b="1" kern="1200" dirty="0"/>
        </a:p>
      </dsp:txBody>
      <dsp:txXfrm>
        <a:off x="0" y="2708351"/>
        <a:ext cx="3657600" cy="10628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1D7568-E0FE-470A-B070-6CAB15F886A5}">
      <dsp:nvSpPr>
        <dsp:cNvPr id="0" name=""/>
        <dsp:cNvSpPr/>
      </dsp:nvSpPr>
      <dsp:spPr>
        <a:xfrm>
          <a:off x="304502" y="1966"/>
          <a:ext cx="1219795" cy="73187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Student Proficiency</a:t>
          </a:r>
          <a:endParaRPr lang="en-US" sz="1500" b="1" kern="1200" dirty="0"/>
        </a:p>
      </dsp:txBody>
      <dsp:txXfrm>
        <a:off x="304502" y="1966"/>
        <a:ext cx="1219795" cy="731877"/>
      </dsp:txXfrm>
    </dsp:sp>
    <dsp:sp modelId="{E26E12A8-77F9-45FC-B95D-855DBC1A58C8}">
      <dsp:nvSpPr>
        <dsp:cNvPr id="0" name=""/>
        <dsp:cNvSpPr/>
      </dsp:nvSpPr>
      <dsp:spPr>
        <a:xfrm>
          <a:off x="312809" y="845050"/>
          <a:ext cx="1219795" cy="73187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Self-Assessment</a:t>
          </a:r>
          <a:endParaRPr lang="en-US" sz="1500" b="1" kern="1200" dirty="0"/>
        </a:p>
      </dsp:txBody>
      <dsp:txXfrm>
        <a:off x="312809" y="845050"/>
        <a:ext cx="1219795" cy="731877"/>
      </dsp:txXfrm>
    </dsp:sp>
    <dsp:sp modelId="{EE0744BD-66E9-4ACF-9415-E457FDA86481}">
      <dsp:nvSpPr>
        <dsp:cNvPr id="0" name=""/>
        <dsp:cNvSpPr/>
      </dsp:nvSpPr>
      <dsp:spPr>
        <a:xfrm>
          <a:off x="304502" y="1709680"/>
          <a:ext cx="1219795" cy="73187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Reporting</a:t>
          </a:r>
          <a:endParaRPr lang="en-US" sz="1500" b="1" kern="1200" dirty="0"/>
        </a:p>
      </dsp:txBody>
      <dsp:txXfrm>
        <a:off x="304502" y="1709680"/>
        <a:ext cx="1219795" cy="731877"/>
      </dsp:txXfrm>
    </dsp:sp>
    <dsp:sp modelId="{E405F940-E3F0-4A9D-B1A1-DA15B724292D}">
      <dsp:nvSpPr>
        <dsp:cNvPr id="0" name=""/>
        <dsp:cNvSpPr/>
      </dsp:nvSpPr>
      <dsp:spPr>
        <a:xfrm>
          <a:off x="304502" y="2563536"/>
          <a:ext cx="1219795" cy="731877"/>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b="1" kern="1200" dirty="0" smtClean="0"/>
            <a:t>Professional Development</a:t>
          </a:r>
          <a:endParaRPr lang="en-US" sz="1500" b="1" kern="1200" dirty="0"/>
        </a:p>
      </dsp:txBody>
      <dsp:txXfrm>
        <a:off x="304502" y="2563536"/>
        <a:ext cx="1219795" cy="73187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6AAAB7-D5B1-4780-9BAF-06813F307D36}">
      <dsp:nvSpPr>
        <dsp:cNvPr id="0" name=""/>
        <dsp:cNvSpPr/>
      </dsp:nvSpPr>
      <dsp:spPr>
        <a:xfrm>
          <a:off x="0" y="0"/>
          <a:ext cx="7772400" cy="662940"/>
        </a:xfrm>
        <a:prstGeom prst="rect">
          <a:avLst/>
        </a:prstGeom>
        <a:solidFill>
          <a:schemeClr val="accent4">
            <a:shade val="8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Now Includes</a:t>
          </a:r>
          <a:endParaRPr lang="en-US" sz="3000" kern="1200" dirty="0"/>
        </a:p>
      </dsp:txBody>
      <dsp:txXfrm>
        <a:off x="0" y="0"/>
        <a:ext cx="7772400" cy="662940"/>
      </dsp:txXfrm>
    </dsp:sp>
    <dsp:sp modelId="{F9631758-9893-4FA9-8CA0-F219295EE64C}">
      <dsp:nvSpPr>
        <dsp:cNvPr id="0" name=""/>
        <dsp:cNvSpPr/>
      </dsp:nvSpPr>
      <dsp:spPr>
        <a:xfrm>
          <a:off x="0" y="662940"/>
          <a:ext cx="1943099" cy="1392174"/>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Listening</a:t>
          </a:r>
          <a:endParaRPr lang="en-US" sz="3300" kern="1200" dirty="0"/>
        </a:p>
      </dsp:txBody>
      <dsp:txXfrm>
        <a:off x="0" y="662940"/>
        <a:ext cx="1943099" cy="1392174"/>
      </dsp:txXfrm>
    </dsp:sp>
    <dsp:sp modelId="{DD4DAD30-3D02-44AC-8ED3-93D7D0E04FCF}">
      <dsp:nvSpPr>
        <dsp:cNvPr id="0" name=""/>
        <dsp:cNvSpPr/>
      </dsp:nvSpPr>
      <dsp:spPr>
        <a:xfrm>
          <a:off x="1943100" y="662940"/>
          <a:ext cx="1943099" cy="1392174"/>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Advanced Levels</a:t>
          </a:r>
          <a:endParaRPr lang="en-US" sz="3300" kern="1200" dirty="0"/>
        </a:p>
      </dsp:txBody>
      <dsp:txXfrm>
        <a:off x="1943100" y="662940"/>
        <a:ext cx="1943099" cy="1392174"/>
      </dsp:txXfrm>
    </dsp:sp>
    <dsp:sp modelId="{4E4B1BBA-5A80-4F9B-B8F0-ED001D80C246}">
      <dsp:nvSpPr>
        <dsp:cNvPr id="0" name=""/>
        <dsp:cNvSpPr/>
      </dsp:nvSpPr>
      <dsp:spPr>
        <a:xfrm>
          <a:off x="3886200" y="662940"/>
          <a:ext cx="1943099" cy="1392174"/>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Arabic &amp; English</a:t>
          </a:r>
          <a:endParaRPr lang="en-US" sz="3300" kern="1200" dirty="0"/>
        </a:p>
      </dsp:txBody>
      <dsp:txXfrm>
        <a:off x="3886200" y="662940"/>
        <a:ext cx="1943099" cy="1392174"/>
      </dsp:txXfrm>
    </dsp:sp>
    <dsp:sp modelId="{92E6D6B5-3B7C-437A-91DD-294D13105926}">
      <dsp:nvSpPr>
        <dsp:cNvPr id="0" name=""/>
        <dsp:cNvSpPr/>
      </dsp:nvSpPr>
      <dsp:spPr>
        <a:xfrm>
          <a:off x="5829299" y="662940"/>
          <a:ext cx="1943099" cy="1392174"/>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Granular Data</a:t>
          </a:r>
          <a:endParaRPr lang="en-US" sz="3300" kern="1200" dirty="0"/>
        </a:p>
      </dsp:txBody>
      <dsp:txXfrm>
        <a:off x="5829299" y="662940"/>
        <a:ext cx="1943099" cy="1392174"/>
      </dsp:txXfrm>
    </dsp:sp>
    <dsp:sp modelId="{EE3C4A0D-2E73-47AC-8CDA-97492B4AAEAD}">
      <dsp:nvSpPr>
        <dsp:cNvPr id="0" name=""/>
        <dsp:cNvSpPr/>
      </dsp:nvSpPr>
      <dsp:spPr>
        <a:xfrm>
          <a:off x="0" y="2055114"/>
          <a:ext cx="7772400" cy="154686"/>
        </a:xfrm>
        <a:prstGeom prst="rect">
          <a:avLst/>
        </a:prstGeom>
        <a:solidFill>
          <a:schemeClr val="accent4">
            <a:shade val="8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EB887E-617B-44A7-932F-E749E27EBEB1}">
      <dsp:nvSpPr>
        <dsp:cNvPr id="0" name=""/>
        <dsp:cNvSpPr/>
      </dsp:nvSpPr>
      <dsp:spPr>
        <a:xfrm>
          <a:off x="1524000" y="2667013"/>
          <a:ext cx="2285999" cy="2306926"/>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1689100">
            <a:lnSpc>
              <a:spcPct val="90000"/>
            </a:lnSpc>
            <a:spcBef>
              <a:spcPct val="0"/>
            </a:spcBef>
            <a:spcAft>
              <a:spcPct val="35000"/>
            </a:spcAft>
          </a:pPr>
          <a:r>
            <a:rPr lang="en-US" sz="3800" kern="1200" dirty="0" smtClean="0"/>
            <a:t>Student</a:t>
          </a:r>
          <a:endParaRPr lang="en-US" sz="3800" kern="1200" dirty="0"/>
        </a:p>
      </dsp:txBody>
      <dsp:txXfrm>
        <a:off x="1524000" y="2667013"/>
        <a:ext cx="2285999" cy="2306926"/>
      </dsp:txXfrm>
    </dsp:sp>
    <dsp:sp modelId="{EB308BB2-6C7A-40C4-B34A-76D98EF3C6D4}">
      <dsp:nvSpPr>
        <dsp:cNvPr id="0" name=""/>
        <dsp:cNvSpPr/>
      </dsp:nvSpPr>
      <dsp:spPr>
        <a:xfrm rot="13298542">
          <a:off x="643079" y="2346341"/>
          <a:ext cx="1271685" cy="479809"/>
        </a:xfrm>
        <a:prstGeom prst="leftArrow">
          <a:avLst>
            <a:gd name="adj1" fmla="val 60000"/>
            <a:gd name="adj2" fmla="val 5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5D0A461-82E0-41BB-B0B7-6F0B26E5BEB7}">
      <dsp:nvSpPr>
        <dsp:cNvPr id="0" name=""/>
        <dsp:cNvSpPr/>
      </dsp:nvSpPr>
      <dsp:spPr>
        <a:xfrm>
          <a:off x="4068" y="1523995"/>
          <a:ext cx="1599366" cy="1279493"/>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t>Auto-biography</a:t>
          </a:r>
          <a:endParaRPr lang="en-US" sz="2600" b="1" kern="1200" dirty="0"/>
        </a:p>
      </dsp:txBody>
      <dsp:txXfrm>
        <a:off x="4068" y="1523995"/>
        <a:ext cx="1599366" cy="1279493"/>
      </dsp:txXfrm>
    </dsp:sp>
    <dsp:sp modelId="{FAEFB057-0382-41A8-BCE7-A578CF4AA121}">
      <dsp:nvSpPr>
        <dsp:cNvPr id="0" name=""/>
        <dsp:cNvSpPr/>
      </dsp:nvSpPr>
      <dsp:spPr>
        <a:xfrm rot="16200000">
          <a:off x="1828231" y="1490705"/>
          <a:ext cx="1677537" cy="479809"/>
        </a:xfrm>
        <a:prstGeom prst="leftArrow">
          <a:avLst>
            <a:gd name="adj1" fmla="val 60000"/>
            <a:gd name="adj2" fmla="val 50000"/>
          </a:avLst>
        </a:prstGeom>
        <a:solidFill>
          <a:schemeClr val="accent3">
            <a:hueOff val="4871654"/>
            <a:satOff val="962"/>
            <a:lumOff val="-13529"/>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551D3A9-AF37-472A-A28E-E5646AA59135}">
      <dsp:nvSpPr>
        <dsp:cNvPr id="0" name=""/>
        <dsp:cNvSpPr/>
      </dsp:nvSpPr>
      <dsp:spPr>
        <a:xfrm>
          <a:off x="1752602" y="152409"/>
          <a:ext cx="1828795" cy="1478863"/>
        </a:xfrm>
        <a:prstGeom prst="roundRect">
          <a:avLst>
            <a:gd name="adj" fmla="val 10000"/>
          </a:avLst>
        </a:prstGeom>
        <a:gradFill rotWithShape="0">
          <a:gsLst>
            <a:gs pos="0">
              <a:schemeClr val="accent3">
                <a:hueOff val="4871654"/>
                <a:satOff val="962"/>
                <a:lumOff val="-13529"/>
                <a:alphaOff val="0"/>
                <a:shade val="51000"/>
                <a:satMod val="130000"/>
              </a:schemeClr>
            </a:gs>
            <a:gs pos="80000">
              <a:schemeClr val="accent3">
                <a:hueOff val="4871654"/>
                <a:satOff val="962"/>
                <a:lumOff val="-13529"/>
                <a:alphaOff val="0"/>
                <a:shade val="93000"/>
                <a:satMod val="130000"/>
              </a:schemeClr>
            </a:gs>
            <a:gs pos="100000">
              <a:schemeClr val="accent3">
                <a:hueOff val="4871654"/>
                <a:satOff val="962"/>
                <a:lumOff val="-135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t>Self-Assessment</a:t>
          </a:r>
          <a:endParaRPr lang="en-US" sz="2600" b="1" kern="1200" dirty="0"/>
        </a:p>
      </dsp:txBody>
      <dsp:txXfrm>
        <a:off x="1752602" y="152409"/>
        <a:ext cx="1828795" cy="1478863"/>
      </dsp:txXfrm>
    </dsp:sp>
    <dsp:sp modelId="{55215396-F43C-4B35-A483-763AE9523AD7}">
      <dsp:nvSpPr>
        <dsp:cNvPr id="0" name=""/>
        <dsp:cNvSpPr/>
      </dsp:nvSpPr>
      <dsp:spPr>
        <a:xfrm rot="19101458">
          <a:off x="3419235" y="2346341"/>
          <a:ext cx="1271685" cy="479809"/>
        </a:xfrm>
        <a:prstGeom prst="leftArrow">
          <a:avLst>
            <a:gd name="adj1" fmla="val 60000"/>
            <a:gd name="adj2" fmla="val 50000"/>
          </a:avLst>
        </a:prstGeom>
        <a:solidFill>
          <a:schemeClr val="accent3">
            <a:hueOff val="9743307"/>
            <a:satOff val="1923"/>
            <a:lumOff val="-27058"/>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432BE19-6EAC-4EDF-A1D8-576ED0B605B9}">
      <dsp:nvSpPr>
        <dsp:cNvPr id="0" name=""/>
        <dsp:cNvSpPr/>
      </dsp:nvSpPr>
      <dsp:spPr>
        <a:xfrm>
          <a:off x="3730564" y="1523995"/>
          <a:ext cx="1599366" cy="1279493"/>
        </a:xfrm>
        <a:prstGeom prst="roundRect">
          <a:avLst>
            <a:gd name="adj" fmla="val 10000"/>
          </a:avLst>
        </a:prstGeom>
        <a:gradFill rotWithShape="0">
          <a:gsLst>
            <a:gs pos="0">
              <a:schemeClr val="accent3">
                <a:hueOff val="9743307"/>
                <a:satOff val="1923"/>
                <a:lumOff val="-27058"/>
                <a:alphaOff val="0"/>
                <a:shade val="51000"/>
                <a:satMod val="130000"/>
              </a:schemeClr>
            </a:gs>
            <a:gs pos="80000">
              <a:schemeClr val="accent3">
                <a:hueOff val="9743307"/>
                <a:satOff val="1923"/>
                <a:lumOff val="-27058"/>
                <a:alphaOff val="0"/>
                <a:shade val="93000"/>
                <a:satMod val="130000"/>
              </a:schemeClr>
            </a:gs>
            <a:gs pos="100000">
              <a:schemeClr val="accent3">
                <a:hueOff val="9743307"/>
                <a:satOff val="1923"/>
                <a:lumOff val="-270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155700">
            <a:lnSpc>
              <a:spcPct val="90000"/>
            </a:lnSpc>
            <a:spcBef>
              <a:spcPct val="0"/>
            </a:spcBef>
            <a:spcAft>
              <a:spcPct val="35000"/>
            </a:spcAft>
          </a:pPr>
          <a:r>
            <a:rPr lang="en-US" sz="2600" b="1" kern="1200" dirty="0" smtClean="0"/>
            <a:t>Portfolio of Evidence</a:t>
          </a:r>
          <a:endParaRPr lang="en-US" sz="2600" b="1" kern="1200" dirty="0"/>
        </a:p>
      </dsp:txBody>
      <dsp:txXfrm>
        <a:off x="3730564" y="1523995"/>
        <a:ext cx="1599366" cy="127949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3"/>
            <a:ext cx="3170238" cy="479425"/>
          </a:xfrm>
          <a:prstGeom prst="rect">
            <a:avLst/>
          </a:prstGeom>
          <a:noFill/>
          <a:ln w="9525">
            <a:noFill/>
            <a:miter lim="800000"/>
            <a:headEnd/>
            <a:tailEnd/>
          </a:ln>
          <a:effectLst/>
        </p:spPr>
        <p:txBody>
          <a:bodyPr vert="horz" wrap="square" lIns="95885" tIns="47943" rIns="95885" bIns="47943" numCol="1" anchor="t" anchorCtr="0" compatLnSpc="1">
            <a:prstTxWarp prst="textNoShape">
              <a:avLst/>
            </a:prstTxWarp>
          </a:bodyPr>
          <a:lstStyle>
            <a:lvl1pPr>
              <a:defRPr sz="1200"/>
            </a:lvl1pPr>
          </a:lstStyle>
          <a:p>
            <a:pPr>
              <a:defRPr/>
            </a:pPr>
            <a:r>
              <a:rPr lang="en-US" dirty="0" smtClean="0"/>
              <a:t>LMR Item Writing – constructed Response Part 1</a:t>
            </a:r>
            <a:endParaRPr lang="en-US" dirty="0"/>
          </a:p>
        </p:txBody>
      </p:sp>
      <p:sp>
        <p:nvSpPr>
          <p:cNvPr id="3075" name="Rectangle 3"/>
          <p:cNvSpPr>
            <a:spLocks noGrp="1" noChangeArrowheads="1"/>
          </p:cNvSpPr>
          <p:nvPr>
            <p:ph type="dt" sz="quarter" idx="1"/>
          </p:nvPr>
        </p:nvSpPr>
        <p:spPr bwMode="auto">
          <a:xfrm>
            <a:off x="4144964" y="3"/>
            <a:ext cx="3170237" cy="479425"/>
          </a:xfrm>
          <a:prstGeom prst="rect">
            <a:avLst/>
          </a:prstGeom>
          <a:noFill/>
          <a:ln w="9525">
            <a:noFill/>
            <a:miter lim="800000"/>
            <a:headEnd/>
            <a:tailEnd/>
          </a:ln>
          <a:effectLst/>
        </p:spPr>
        <p:txBody>
          <a:bodyPr vert="horz" wrap="square" lIns="95885" tIns="47943" rIns="95885" bIns="47943" numCol="1" anchor="t" anchorCtr="0" compatLnSpc="1">
            <a:prstTxWarp prst="textNoShape">
              <a:avLst/>
            </a:prstTxWarp>
          </a:bodyPr>
          <a:lstStyle>
            <a:lvl1pPr algn="r">
              <a:defRPr sz="1200"/>
            </a:lvl1pPr>
          </a:lstStyle>
          <a:p>
            <a:pPr>
              <a:defRPr/>
            </a:pPr>
            <a:fld id="{7740740F-1065-48FF-AA9A-FF647525FE79}" type="datetime1">
              <a:rPr lang="en-US" smtClean="0"/>
              <a:pPr>
                <a:defRPr/>
              </a:pPr>
              <a:t>12/7/2011</a:t>
            </a:fld>
            <a:endParaRPr lang="en-US"/>
          </a:p>
        </p:txBody>
      </p:sp>
      <p:sp>
        <p:nvSpPr>
          <p:cNvPr id="3076" name="Rectangle 4"/>
          <p:cNvSpPr>
            <a:spLocks noGrp="1" noChangeArrowheads="1"/>
          </p:cNvSpPr>
          <p:nvPr>
            <p:ph type="ftr" sz="quarter" idx="2"/>
          </p:nvPr>
        </p:nvSpPr>
        <p:spPr bwMode="auto">
          <a:xfrm>
            <a:off x="1" y="9121777"/>
            <a:ext cx="3170238" cy="479425"/>
          </a:xfrm>
          <a:prstGeom prst="rect">
            <a:avLst/>
          </a:prstGeom>
          <a:noFill/>
          <a:ln w="9525">
            <a:noFill/>
            <a:miter lim="800000"/>
            <a:headEnd/>
            <a:tailEnd/>
          </a:ln>
          <a:effectLst/>
        </p:spPr>
        <p:txBody>
          <a:bodyPr vert="horz" wrap="square" lIns="95885" tIns="47943" rIns="95885" bIns="47943" numCol="1" anchor="b" anchorCtr="0" compatLnSpc="1">
            <a:prstTxWarp prst="textNoShape">
              <a:avLst/>
            </a:prstTxWarp>
          </a:bodyPr>
          <a:lstStyle>
            <a:lvl1pPr>
              <a:defRPr sz="1200"/>
            </a:lvl1pPr>
          </a:lstStyle>
          <a:p>
            <a:pPr>
              <a:defRPr/>
            </a:pPr>
            <a:r>
              <a:rPr lang="en-US" dirty="0" smtClean="0"/>
              <a:t>L2_Reading_MC-1.pptx</a:t>
            </a:r>
            <a:endParaRPr lang="en-US" dirty="0"/>
          </a:p>
        </p:txBody>
      </p:sp>
      <p:sp>
        <p:nvSpPr>
          <p:cNvPr id="3077" name="Rectangle 5"/>
          <p:cNvSpPr>
            <a:spLocks noGrp="1" noChangeArrowheads="1"/>
          </p:cNvSpPr>
          <p:nvPr>
            <p:ph type="sldNum" sz="quarter" idx="3"/>
          </p:nvPr>
        </p:nvSpPr>
        <p:spPr bwMode="auto">
          <a:xfrm>
            <a:off x="4144964" y="9121777"/>
            <a:ext cx="3170237" cy="479425"/>
          </a:xfrm>
          <a:prstGeom prst="rect">
            <a:avLst/>
          </a:prstGeom>
          <a:noFill/>
          <a:ln w="9525">
            <a:noFill/>
            <a:miter lim="800000"/>
            <a:headEnd/>
            <a:tailEnd/>
          </a:ln>
          <a:effectLst/>
        </p:spPr>
        <p:txBody>
          <a:bodyPr vert="horz" wrap="square" lIns="95885" tIns="47943" rIns="95885" bIns="47943" numCol="1" anchor="b" anchorCtr="0" compatLnSpc="1">
            <a:prstTxWarp prst="textNoShape">
              <a:avLst/>
            </a:prstTxWarp>
          </a:bodyPr>
          <a:lstStyle>
            <a:lvl1pPr algn="r">
              <a:defRPr sz="1200"/>
            </a:lvl1pPr>
          </a:lstStyle>
          <a:p>
            <a:pPr>
              <a:defRPr/>
            </a:pPr>
            <a:fld id="{73066C8C-68AF-4101-82C6-F7D857C38679}" type="slidenum">
              <a:rPr lang="en-US"/>
              <a:pPr>
                <a:defRPr/>
              </a:pPr>
              <a:t>‹#›</a:t>
            </a:fld>
            <a:endParaRPr lang="en-US"/>
          </a:p>
        </p:txBody>
      </p:sp>
    </p:spTree>
    <p:extLst>
      <p:ext uri="{BB962C8B-B14F-4D97-AF65-F5344CB8AC3E}">
        <p14:creationId xmlns:p14="http://schemas.microsoft.com/office/powerpoint/2010/main" xmlns="" val="195745580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9" name="Rectangle 3"/>
          <p:cNvSpPr>
            <a:spLocks noGrp="1" noChangeArrowheads="1"/>
          </p:cNvSpPr>
          <p:nvPr>
            <p:ph type="dt" idx="1"/>
          </p:nvPr>
        </p:nvSpPr>
        <p:spPr bwMode="auto">
          <a:xfrm>
            <a:off x="4144964" y="3"/>
            <a:ext cx="3170237" cy="479425"/>
          </a:xfrm>
          <a:prstGeom prst="rect">
            <a:avLst/>
          </a:prstGeom>
          <a:noFill/>
          <a:ln w="9525">
            <a:noFill/>
            <a:miter lim="800000"/>
            <a:headEnd/>
            <a:tailEnd/>
          </a:ln>
          <a:effectLst/>
        </p:spPr>
        <p:txBody>
          <a:bodyPr vert="horz" wrap="square" lIns="95885" tIns="47943" rIns="95885" bIns="47943" numCol="1" anchor="t" anchorCtr="0" compatLnSpc="1">
            <a:prstTxWarp prst="textNoShape">
              <a:avLst/>
            </a:prstTxWarp>
          </a:bodyPr>
          <a:lstStyle>
            <a:lvl1pPr algn="r">
              <a:defRPr sz="1200"/>
            </a:lvl1pPr>
          </a:lstStyle>
          <a:p>
            <a:pPr>
              <a:defRPr/>
            </a:pPr>
            <a:fld id="{63F2A53D-DE6B-4CDF-A354-4A345DAAF491}" type="datetime1">
              <a:rPr lang="en-US" smtClean="0"/>
              <a:pPr>
                <a:defRPr/>
              </a:pPr>
              <a:t>12/7/2011</a:t>
            </a:fld>
            <a:endParaRPr lang="en-US" dirty="0"/>
          </a:p>
        </p:txBody>
      </p:sp>
      <p:sp>
        <p:nvSpPr>
          <p:cNvPr id="31748" name="Rectangle 4"/>
          <p:cNvSpPr>
            <a:spLocks noGrp="1" noRot="1" noChangeAspect="1" noChangeArrowheads="1" noTextEdit="1"/>
          </p:cNvSpPr>
          <p:nvPr>
            <p:ph type="sldImg" idx="2"/>
          </p:nvPr>
        </p:nvSpPr>
        <p:spPr bwMode="auto">
          <a:xfrm>
            <a:off x="533400" y="838200"/>
            <a:ext cx="3886200" cy="2914650"/>
          </a:xfrm>
          <a:prstGeom prst="rect">
            <a:avLst/>
          </a:prstGeom>
          <a:noFill/>
          <a:ln w="9525">
            <a:solidFill>
              <a:srgbClr val="000000"/>
            </a:solidFill>
            <a:miter lim="800000"/>
            <a:headEnd/>
            <a:tailEnd/>
          </a:ln>
        </p:spPr>
      </p:sp>
      <p:sp>
        <p:nvSpPr>
          <p:cNvPr id="75781" name="Rectangle 5"/>
          <p:cNvSpPr>
            <a:spLocks noGrp="1" noChangeArrowheads="1"/>
          </p:cNvSpPr>
          <p:nvPr>
            <p:ph type="body" sz="quarter" idx="3"/>
          </p:nvPr>
        </p:nvSpPr>
        <p:spPr bwMode="auto">
          <a:xfrm>
            <a:off x="533401" y="3886202"/>
            <a:ext cx="6248400" cy="4994275"/>
          </a:xfrm>
          <a:prstGeom prst="rect">
            <a:avLst/>
          </a:prstGeom>
          <a:noFill/>
          <a:ln w="9525">
            <a:noFill/>
            <a:miter lim="800000"/>
            <a:headEnd/>
            <a:tailEnd/>
          </a:ln>
          <a:effectLst/>
        </p:spPr>
        <p:txBody>
          <a:bodyPr vert="horz" wrap="square" lIns="95885" tIns="47943" rIns="95885" bIns="4794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5782" name="Rectangle 6"/>
          <p:cNvSpPr>
            <a:spLocks noGrp="1" noChangeArrowheads="1"/>
          </p:cNvSpPr>
          <p:nvPr>
            <p:ph type="ftr" sz="quarter" idx="4"/>
          </p:nvPr>
        </p:nvSpPr>
        <p:spPr bwMode="auto">
          <a:xfrm>
            <a:off x="1" y="9121777"/>
            <a:ext cx="3170238" cy="479425"/>
          </a:xfrm>
          <a:prstGeom prst="rect">
            <a:avLst/>
          </a:prstGeom>
          <a:noFill/>
          <a:ln w="9525">
            <a:noFill/>
            <a:miter lim="800000"/>
            <a:headEnd/>
            <a:tailEnd/>
          </a:ln>
          <a:effectLst/>
        </p:spPr>
        <p:txBody>
          <a:bodyPr vert="horz" wrap="square" lIns="95885" tIns="47943" rIns="95885" bIns="47943" numCol="1" anchor="b" anchorCtr="0" compatLnSpc="1">
            <a:prstTxWarp prst="textNoShape">
              <a:avLst/>
            </a:prstTxWarp>
          </a:bodyPr>
          <a:lstStyle>
            <a:lvl1pPr>
              <a:defRPr sz="1200"/>
            </a:lvl1pPr>
          </a:lstStyle>
          <a:p>
            <a:pPr>
              <a:defRPr/>
            </a:pPr>
            <a:r>
              <a:rPr lang="en-US" dirty="0" smtClean="0"/>
              <a:t>CAP_FT_part1.pptx</a:t>
            </a:r>
            <a:endParaRPr lang="en-US" dirty="0"/>
          </a:p>
        </p:txBody>
      </p:sp>
      <p:sp>
        <p:nvSpPr>
          <p:cNvPr id="75783" name="Rectangle 7"/>
          <p:cNvSpPr>
            <a:spLocks noGrp="1" noChangeArrowheads="1"/>
          </p:cNvSpPr>
          <p:nvPr>
            <p:ph type="sldNum" sz="quarter" idx="5"/>
          </p:nvPr>
        </p:nvSpPr>
        <p:spPr bwMode="auto">
          <a:xfrm>
            <a:off x="4144964" y="9121777"/>
            <a:ext cx="3170237" cy="479425"/>
          </a:xfrm>
          <a:prstGeom prst="rect">
            <a:avLst/>
          </a:prstGeom>
          <a:noFill/>
          <a:ln w="9525">
            <a:noFill/>
            <a:miter lim="800000"/>
            <a:headEnd/>
            <a:tailEnd/>
          </a:ln>
          <a:effectLst/>
        </p:spPr>
        <p:txBody>
          <a:bodyPr vert="horz" wrap="square" lIns="95885" tIns="47943" rIns="95885" bIns="47943" numCol="1" anchor="b" anchorCtr="0" compatLnSpc="1">
            <a:prstTxWarp prst="textNoShape">
              <a:avLst/>
            </a:prstTxWarp>
          </a:bodyPr>
          <a:lstStyle>
            <a:lvl1pPr algn="r">
              <a:defRPr sz="1200"/>
            </a:lvl1pPr>
          </a:lstStyle>
          <a:p>
            <a:pPr>
              <a:defRPr/>
            </a:pPr>
            <a:fld id="{9A2F029C-4E61-4DFB-ABB3-3B00168FF168}" type="slidenum">
              <a:rPr lang="en-US"/>
              <a:pPr>
                <a:defRPr/>
              </a:pPr>
              <a:t>‹#›</a:t>
            </a:fld>
            <a:endParaRPr lang="en-US"/>
          </a:p>
        </p:txBody>
      </p:sp>
      <p:sp>
        <p:nvSpPr>
          <p:cNvPr id="8" name="Header Placeholder 7"/>
          <p:cNvSpPr>
            <a:spLocks noGrp="1"/>
          </p:cNvSpPr>
          <p:nvPr>
            <p:ph type="hdr" sz="quarter"/>
          </p:nvPr>
        </p:nvSpPr>
        <p:spPr>
          <a:xfrm>
            <a:off x="1" y="3"/>
            <a:ext cx="3170238" cy="479425"/>
          </a:xfrm>
          <a:prstGeom prst="rect">
            <a:avLst/>
          </a:prstGeom>
        </p:spPr>
        <p:txBody>
          <a:bodyPr vert="horz" lIns="90706" tIns="45353" rIns="90706" bIns="45353" rtlCol="0"/>
          <a:lstStyle>
            <a:lvl1pPr algn="l">
              <a:defRPr sz="1100"/>
            </a:lvl1pPr>
          </a:lstStyle>
          <a:p>
            <a:r>
              <a:rPr lang="en-US" dirty="0" smtClean="0"/>
              <a:t>CAP field test rater training</a:t>
            </a:r>
            <a:endParaRPr lang="en-US" dirty="0"/>
          </a:p>
        </p:txBody>
      </p:sp>
    </p:spTree>
    <p:extLst>
      <p:ext uri="{BB962C8B-B14F-4D97-AF65-F5344CB8AC3E}">
        <p14:creationId xmlns:p14="http://schemas.microsoft.com/office/powerpoint/2010/main" xmlns="" val="3897829483"/>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mmla.middlebury.edu/about/"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With Avant, every educator can be confident in their guidance of student learning across time.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We want you to ask even more questions about your students’ progress, growth and proficiency as they travel their learning path and we have the tools to help with this exploration.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For every educator, the</a:t>
            </a:r>
            <a:r>
              <a:rPr lang="en-US" dirty="0" smtClean="0"/>
              <a:t> value of knowing</a:t>
            </a:r>
            <a:r>
              <a:rPr lang="en-US" baseline="0" dirty="0" smtClean="0"/>
              <a:t> each student’s proficiency at a given point in time, and as the student progresses across time, provides a richer profile of each student along that learning journey.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defTabSz="948507" eaLnBrk="1" hangingPunct="1">
              <a:defRPr/>
            </a:pPr>
            <a:r>
              <a:rPr lang="en-US" dirty="0" smtClean="0"/>
              <a:t>It’s about Creating a Future</a:t>
            </a:r>
            <a:r>
              <a:rPr lang="en-US" baseline="0" dirty="0" smtClean="0"/>
              <a:t> and e</a:t>
            </a:r>
            <a:r>
              <a:rPr lang="en-US" dirty="0" smtClean="0"/>
              <a:t>vidence-based assessment allows students to demonstrate real-world competency, building confidence.</a:t>
            </a:r>
            <a:r>
              <a:rPr lang="en-US" baseline="0" dirty="0" smtClean="0"/>
              <a:t> And that c</a:t>
            </a:r>
            <a:r>
              <a:rPr lang="en-US" dirty="0" smtClean="0"/>
              <a:t>onfidence is that </a:t>
            </a:r>
            <a:r>
              <a:rPr lang="en-US" b="1" dirty="0" smtClean="0"/>
              <a:t>Every</a:t>
            </a:r>
            <a:r>
              <a:rPr lang="en-US" b="1" baseline="0" dirty="0" smtClean="0"/>
              <a:t> S</a:t>
            </a:r>
            <a:r>
              <a:rPr lang="en-US" b="1" dirty="0" smtClean="0"/>
              <a:t>tudent CAN</a:t>
            </a:r>
            <a:r>
              <a:rPr lang="en-US"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ea typeface="ＭＳ Ｐゴシック" pitchFamily="-110"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ea typeface="ＭＳ Ｐゴシック" pitchFamily="-110" charset="-128"/>
            </a:endParaRPr>
          </a:p>
        </p:txBody>
      </p:sp>
      <p:sp>
        <p:nvSpPr>
          <p:cNvPr id="28676" name="Slide Number Placeholder 3"/>
          <p:cNvSpPr>
            <a:spLocks noGrp="1"/>
          </p:cNvSpPr>
          <p:nvPr>
            <p:ph type="sldNum" sz="quarter" idx="5"/>
          </p:nvPr>
        </p:nvSpPr>
        <p:spPr bwMode="auto">
          <a:noFill/>
          <a:ln>
            <a:miter lim="800000"/>
            <a:headEnd/>
            <a:tailEnd/>
          </a:ln>
        </p:spPr>
        <p:txBody>
          <a:bodyPr/>
          <a:lstStyle/>
          <a:p>
            <a:fld id="{224B2A16-3136-490E-A462-66FA5C6F67D2}"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0" lvl="1" indent="0" defTabSz="948001">
              <a:lnSpc>
                <a:spcPct val="90000"/>
              </a:lnSpc>
              <a:buFontTx/>
              <a:buNone/>
              <a:defRPr/>
            </a:pPr>
            <a:r>
              <a:rPr lang="en-US" dirty="0" smtClean="0">
                <a:solidFill>
                  <a:srgbClr val="000000"/>
                </a:solidFill>
              </a:rPr>
              <a:t>Here is an example of a class report. It</a:t>
            </a:r>
            <a:r>
              <a:rPr lang="en-US" baseline="0" dirty="0" smtClean="0">
                <a:solidFill>
                  <a:srgbClr val="000000"/>
                </a:solidFill>
              </a:rPr>
              <a:t> comes with raw scores that are ranked and it is downloadable into Excel.</a:t>
            </a:r>
            <a:endParaRPr lang="en-US" dirty="0" smtClean="0">
              <a:solidFill>
                <a:srgbClr val="000000"/>
              </a:solidFill>
            </a:endParaRPr>
          </a:p>
          <a:p>
            <a:pPr marL="0" lvl="1" indent="0" defTabSz="948001">
              <a:lnSpc>
                <a:spcPct val="90000"/>
              </a:lnSpc>
              <a:buFontTx/>
              <a:buNone/>
              <a:defRPr/>
            </a:pPr>
            <a:endParaRPr lang="en-US" dirty="0" smtClean="0">
              <a:solidFill>
                <a:srgbClr val="000000"/>
              </a:solidFill>
            </a:endParaRPr>
          </a:p>
          <a:p>
            <a:pPr marL="0" lvl="1" indent="0" defTabSz="948001">
              <a:lnSpc>
                <a:spcPct val="90000"/>
              </a:lnSpc>
              <a:buFontTx/>
              <a:buNone/>
              <a:defRPr/>
            </a:pPr>
            <a:r>
              <a:rPr lang="en-US" dirty="0" smtClean="0">
                <a:solidFill>
                  <a:srgbClr val="000000"/>
                </a:solidFill>
              </a:rPr>
              <a:t>There is a lot of data on here, so let me pull a piece</a:t>
            </a:r>
            <a:r>
              <a:rPr lang="en-US" baseline="0" dirty="0" smtClean="0">
                <a:solidFill>
                  <a:srgbClr val="000000"/>
                </a:solidFill>
              </a:rPr>
              <a:t> up closer for you to see:</a:t>
            </a:r>
            <a:endParaRPr lang="en-US" dirty="0" smtClean="0">
              <a:solidFill>
                <a:srgbClr val="000000"/>
              </a:solidFill>
            </a:endParaRPr>
          </a:p>
          <a:p>
            <a:pPr marL="0" lvl="1" indent="0" defTabSz="948001">
              <a:lnSpc>
                <a:spcPct val="90000"/>
              </a:lnSpc>
              <a:buFontTx/>
              <a:buNone/>
              <a:defRPr/>
            </a:pPr>
            <a:endParaRPr lang="en-US" dirty="0" smtClean="0">
              <a:solidFill>
                <a:srgbClr val="000000"/>
              </a:solidFill>
            </a:endParaRPr>
          </a:p>
          <a:p>
            <a:pPr marL="0" lvl="1" indent="0" defTabSz="948001">
              <a:lnSpc>
                <a:spcPct val="90000"/>
              </a:lnSpc>
              <a:buFontTx/>
              <a:buNone/>
              <a:defRPr/>
            </a:pPr>
            <a:r>
              <a:rPr lang="en-US" dirty="0" smtClean="0">
                <a:solidFill>
                  <a:srgbClr val="000000"/>
                </a:solidFill>
              </a:rPr>
              <a:t>Notice</a:t>
            </a:r>
            <a:r>
              <a:rPr lang="en-US" baseline="0" dirty="0" smtClean="0">
                <a:solidFill>
                  <a:srgbClr val="000000"/>
                </a:solidFill>
              </a:rPr>
              <a:t> the section that says “Suggested Placement”. You can use this to </a:t>
            </a:r>
            <a:r>
              <a:rPr lang="en-US" dirty="0" smtClean="0">
                <a:solidFill>
                  <a:srgbClr val="000000"/>
                </a:solidFill>
              </a:rPr>
              <a:t>make recommendations for appropriate course placement.</a:t>
            </a:r>
            <a:r>
              <a:rPr lang="en-US" baseline="0" dirty="0" smtClean="0">
                <a:solidFill>
                  <a:srgbClr val="000000"/>
                </a:solidFill>
              </a:rPr>
              <a:t> </a:t>
            </a:r>
          </a:p>
          <a:p>
            <a:pPr marL="0" lvl="1" indent="0" defTabSz="948001">
              <a:lnSpc>
                <a:spcPct val="90000"/>
              </a:lnSpc>
              <a:buFontTx/>
              <a:buNone/>
              <a:defRPr/>
            </a:pPr>
            <a:endParaRPr lang="en-US" baseline="0" dirty="0" smtClean="0">
              <a:solidFill>
                <a:srgbClr val="000000"/>
              </a:solidFill>
            </a:endParaRPr>
          </a:p>
          <a:p>
            <a:pPr marL="0" lvl="1" indent="0" defTabSz="948001">
              <a:lnSpc>
                <a:spcPct val="90000"/>
              </a:lnSpc>
              <a:buFontTx/>
              <a:buNone/>
              <a:defRPr/>
            </a:pPr>
            <a:r>
              <a:rPr lang="en-US" baseline="0" dirty="0" smtClean="0">
                <a:solidFill>
                  <a:srgbClr val="000000"/>
                </a:solidFill>
              </a:rPr>
              <a:t>It c</a:t>
            </a:r>
            <a:r>
              <a:rPr lang="en-US" dirty="0" smtClean="0">
                <a:solidFill>
                  <a:srgbClr val="000000"/>
                </a:solidFill>
              </a:rPr>
              <a:t>omes with general guidelines</a:t>
            </a:r>
            <a:r>
              <a:rPr lang="en-US" baseline="0" dirty="0" smtClean="0">
                <a:solidFill>
                  <a:srgbClr val="000000"/>
                </a:solidFill>
              </a:rPr>
              <a:t> for course placements and can be further refined each semester or use.</a:t>
            </a:r>
          </a:p>
          <a:p>
            <a:pPr marL="0" lvl="1" indent="0" defTabSz="948001">
              <a:lnSpc>
                <a:spcPct val="90000"/>
              </a:lnSpc>
              <a:buFontTx/>
              <a:buNone/>
              <a:defRPr/>
            </a:pPr>
            <a:endParaRPr lang="en-US" baseline="0" dirty="0" smtClean="0">
              <a:solidFill>
                <a:srgbClr val="000000"/>
              </a:solidFill>
            </a:endParaRPr>
          </a:p>
          <a:p>
            <a:pPr marL="0" lvl="1" indent="0" defTabSz="948001">
              <a:lnSpc>
                <a:spcPct val="90000"/>
              </a:lnSpc>
              <a:buFontTx/>
              <a:buNone/>
              <a:defRPr/>
            </a:pPr>
            <a:r>
              <a:rPr lang="en-US" baseline="0" dirty="0" smtClean="0">
                <a:solidFill>
                  <a:srgbClr val="000000"/>
                </a:solidFill>
              </a:rPr>
              <a:t>You can also click on the link for each student, which will take you to their individual report.</a:t>
            </a:r>
            <a:endParaRPr lang="en-US" dirty="0" smtClean="0">
              <a:solidFill>
                <a:srgbClr val="000000"/>
              </a:solidFill>
            </a:endParaRPr>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10</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236213" lvl="1" indent="-236213" defTabSz="948001">
              <a:lnSpc>
                <a:spcPct val="90000"/>
              </a:lnSpc>
              <a:buFontTx/>
              <a:buAutoNum type="arabicPeriod"/>
              <a:defRPr/>
            </a:pPr>
            <a:endParaRPr lang="en-US" dirty="0" smtClean="0"/>
          </a:p>
          <a:p>
            <a:pPr marL="0" lvl="1" indent="0" defTabSz="948001">
              <a:lnSpc>
                <a:spcPct val="90000"/>
              </a:lnSpc>
              <a:buFontTx/>
              <a:buNone/>
              <a:defRPr/>
            </a:pPr>
            <a:r>
              <a:rPr lang="en-US" dirty="0" smtClean="0"/>
              <a:t>From here, you can see</a:t>
            </a:r>
            <a:r>
              <a:rPr lang="en-US" baseline="0" dirty="0" smtClean="0"/>
              <a:t> each individual’s score and view or listen to their individual responses to further make placement decisions.</a:t>
            </a:r>
            <a:endParaRPr lang="en-US"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11</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0" lvl="1" indent="0" defTabSz="948001">
              <a:lnSpc>
                <a:spcPct val="90000"/>
              </a:lnSpc>
              <a:buFontTx/>
              <a:buNone/>
              <a:defRPr/>
            </a:pPr>
            <a:r>
              <a:rPr lang="en-US" dirty="0" smtClean="0"/>
              <a:t>We have talked about the</a:t>
            </a:r>
            <a:r>
              <a:rPr lang="en-US" baseline="0" dirty="0" smtClean="0"/>
              <a:t> value that </a:t>
            </a:r>
            <a:r>
              <a:rPr lang="en-US" dirty="0" smtClean="0"/>
              <a:t>STAMP 4S and Placement assessments can bring to you.</a:t>
            </a:r>
          </a:p>
          <a:p>
            <a:pPr marL="0" lvl="1" indent="0" defTabSz="948001">
              <a:lnSpc>
                <a:spcPct val="90000"/>
              </a:lnSpc>
              <a:buFontTx/>
              <a:buNone/>
              <a:defRPr/>
            </a:pPr>
            <a:endParaRPr lang="en-US" dirty="0" smtClean="0"/>
          </a:p>
          <a:p>
            <a:pPr marL="0" lvl="1" indent="0" defTabSz="948001">
              <a:lnSpc>
                <a:spcPct val="90000"/>
              </a:lnSpc>
              <a:buFontTx/>
              <a:buNone/>
              <a:defRPr/>
            </a:pPr>
            <a:r>
              <a:rPr lang="en-US" dirty="0" smtClean="0"/>
              <a:t>Now,</a:t>
            </a:r>
            <a:r>
              <a:rPr lang="en-US" baseline="0" dirty="0" smtClean="0"/>
              <a:t> l</a:t>
            </a:r>
            <a:r>
              <a:rPr lang="en-US" dirty="0" smtClean="0"/>
              <a:t>et’s </a:t>
            </a:r>
            <a:r>
              <a:rPr lang="en-US" baseline="0" dirty="0" smtClean="0"/>
              <a:t>see some sample items for both assessments.</a:t>
            </a:r>
          </a:p>
          <a:p>
            <a:pPr marL="236213" lvl="1" indent="-236213" defTabSz="948001">
              <a:lnSpc>
                <a:spcPct val="90000"/>
              </a:lnSpc>
              <a:buFontTx/>
              <a:buAutoNum type="arabicPeriod"/>
              <a:defRPr/>
            </a:pPr>
            <a:endParaRPr lang="en-US"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12</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dirty="0" smtClean="0"/>
              <a:t>Here is an</a:t>
            </a:r>
            <a:r>
              <a:rPr lang="en-US" baseline="0" dirty="0" smtClean="0"/>
              <a:t> example of a Spanish reading item.</a:t>
            </a:r>
            <a:endParaRPr lang="en-US" dirty="0" smtClean="0"/>
          </a:p>
        </p:txBody>
      </p:sp>
      <p:sp>
        <p:nvSpPr>
          <p:cNvPr id="53252" name="Slide Number Placeholder 5"/>
          <p:cNvSpPr>
            <a:spLocks noGrp="1"/>
          </p:cNvSpPr>
          <p:nvPr>
            <p:ph type="sldNum" sz="quarter" idx="5"/>
          </p:nvPr>
        </p:nvSpPr>
        <p:spPr>
          <a:noFill/>
        </p:spPr>
        <p:txBody>
          <a:bodyPr/>
          <a:lstStyle/>
          <a:p>
            <a:fld id="{5366E1CC-7719-4B13-BF6C-F42B98FC6110}" type="slidenum">
              <a:rPr lang="en-US" smtClean="0"/>
              <a:pPr/>
              <a:t>13</a:t>
            </a:fld>
            <a:endParaRPr lang="en-US" smtClean="0"/>
          </a:p>
        </p:txBody>
      </p:sp>
      <p:sp>
        <p:nvSpPr>
          <p:cNvPr id="53253"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STAMP4S – All languages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US" dirty="0" smtClean="0"/>
              <a:t>And a Spanish writing</a:t>
            </a:r>
            <a:r>
              <a:rPr lang="en-US" baseline="0" dirty="0" smtClean="0"/>
              <a:t> item – students read and then respond – note the bar available with Spanish characters for the students to use.</a:t>
            </a:r>
            <a:endParaRPr lang="en-US" dirty="0" smtClean="0"/>
          </a:p>
          <a:p>
            <a:endParaRPr lang="en-US" dirty="0" smtClean="0"/>
          </a:p>
          <a:p>
            <a:endParaRPr lang="en-US" dirty="0" smtClean="0"/>
          </a:p>
        </p:txBody>
      </p:sp>
      <p:sp>
        <p:nvSpPr>
          <p:cNvPr id="60420" name="Slide Number Placeholder 5"/>
          <p:cNvSpPr>
            <a:spLocks noGrp="1"/>
          </p:cNvSpPr>
          <p:nvPr>
            <p:ph type="sldNum" sz="quarter" idx="5"/>
          </p:nvPr>
        </p:nvSpPr>
        <p:spPr>
          <a:noFill/>
        </p:spPr>
        <p:txBody>
          <a:bodyPr/>
          <a:lstStyle/>
          <a:p>
            <a:fld id="{8EF8E380-4A82-4F3E-BA1C-8B86C19D1A60}" type="slidenum">
              <a:rPr lang="en-US" smtClean="0"/>
              <a:pPr/>
              <a:t>14</a:t>
            </a:fld>
            <a:endParaRPr lang="en-US" smtClean="0"/>
          </a:p>
        </p:txBody>
      </p:sp>
      <p:sp>
        <p:nvSpPr>
          <p:cNvPr id="60421"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STAMP4S – All languages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is a Listening item for French. Let me play a little of it for you. </a:t>
            </a:r>
          </a:p>
          <a:p>
            <a:endParaRPr lang="en-US" baseline="0" dirty="0" smtClean="0"/>
          </a:p>
          <a:p>
            <a:endParaRPr lang="en-US" baseline="0" dirty="0" smtClean="0"/>
          </a:p>
          <a:p>
            <a:r>
              <a:rPr lang="en-US" baseline="0" dirty="0" smtClean="0"/>
              <a:t>(</a:t>
            </a:r>
            <a:r>
              <a:rPr lang="en-US" dirty="0" smtClean="0"/>
              <a:t>Click speaker</a:t>
            </a:r>
            <a:r>
              <a:rPr lang="en-US" baseline="0" dirty="0" smtClean="0"/>
              <a:t> icon to play the passage audio file.)</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15</a:t>
            </a:fld>
            <a:endParaRPr lang="en-US"/>
          </a:p>
        </p:txBody>
      </p:sp>
      <p:sp>
        <p:nvSpPr>
          <p:cNvPr id="7" name="Header Placeholder 6"/>
          <p:cNvSpPr>
            <a:spLocks noGrp="1"/>
          </p:cNvSpPr>
          <p:nvPr>
            <p:ph type="hdr" sz="quarter" idx="13"/>
          </p:nvPr>
        </p:nvSpPr>
        <p:spPr/>
        <p:txBody>
          <a:bodyPr/>
          <a:lstStyle/>
          <a:p>
            <a:r>
              <a:rPr lang="en-US" smtClean="0"/>
              <a:t>STAMP4s - French</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a Speaking item for Chinese. The students will read the situation and record</a:t>
            </a:r>
            <a:r>
              <a:rPr lang="en-US" baseline="0" dirty="0" smtClean="0"/>
              <a:t> their response.</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16</a:t>
            </a:fld>
            <a:endParaRPr lang="en-US"/>
          </a:p>
        </p:txBody>
      </p:sp>
      <p:sp>
        <p:nvSpPr>
          <p:cNvPr id="7" name="Header Placeholder 6"/>
          <p:cNvSpPr>
            <a:spLocks noGrp="1"/>
          </p:cNvSpPr>
          <p:nvPr>
            <p:ph type="hdr" sz="quarter" idx="13"/>
          </p:nvPr>
        </p:nvSpPr>
        <p:spPr/>
        <p:txBody>
          <a:bodyPr/>
          <a:lstStyle/>
          <a:p>
            <a:r>
              <a:rPr lang="en-US" dirty="0" smtClean="0"/>
              <a:t>STAMP4S – Chinese Simplified</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0" lvl="1" indent="0" defTabSz="948001">
              <a:lnSpc>
                <a:spcPct val="90000"/>
              </a:lnSpc>
              <a:buFontTx/>
              <a:buNone/>
              <a:defRPr/>
            </a:pPr>
            <a:r>
              <a:rPr lang="en-US" dirty="0" smtClean="0"/>
              <a:t>This is an example of a contextualized grammar item for the Placement</a:t>
            </a:r>
            <a:r>
              <a:rPr lang="en-US" baseline="0" dirty="0" smtClean="0"/>
              <a:t> assessment.</a:t>
            </a:r>
            <a:endParaRPr lang="en-US"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17</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marL="0" lvl="1" indent="0" defTabSz="948001">
              <a:lnSpc>
                <a:spcPct val="90000"/>
              </a:lnSpc>
              <a:buFontTx/>
              <a:buNone/>
              <a:defRPr/>
            </a:pPr>
            <a:r>
              <a:rPr lang="en-US" dirty="0" smtClean="0"/>
              <a:t>The last member of our Family of Assessments</a:t>
            </a:r>
            <a:r>
              <a:rPr lang="en-US" baseline="0" dirty="0" smtClean="0"/>
              <a:t> is </a:t>
            </a:r>
            <a:r>
              <a:rPr lang="en-US" baseline="0" dirty="0" err="1" smtClean="0"/>
              <a:t>iCAN</a:t>
            </a:r>
            <a:r>
              <a:rPr lang="en-US" baseline="0" dirty="0" smtClean="0"/>
              <a:t>.</a:t>
            </a:r>
          </a:p>
          <a:p>
            <a:pPr marL="0" lvl="1" indent="0" defTabSz="948001">
              <a:lnSpc>
                <a:spcPct val="90000"/>
              </a:lnSpc>
              <a:buFontTx/>
              <a:buNone/>
              <a:defRPr/>
            </a:pPr>
            <a:endParaRPr lang="en-US" baseline="0" dirty="0" smtClean="0"/>
          </a:p>
          <a:p>
            <a:pPr marL="171450" lvl="1" indent="-171450" defTabSz="948001">
              <a:lnSpc>
                <a:spcPct val="90000"/>
              </a:lnSpc>
              <a:buFont typeface="Wingdings" charset="2"/>
              <a:buChar char="ü"/>
              <a:defRPr/>
            </a:pPr>
            <a:r>
              <a:rPr lang="en-US" dirty="0" err="1" smtClean="0"/>
              <a:t>iCAN</a:t>
            </a:r>
            <a:r>
              <a:rPr lang="en-US" dirty="0" smtClean="0"/>
              <a:t>  is organized around learning statements and goals,</a:t>
            </a:r>
            <a:r>
              <a:rPr lang="en-US" baseline="0" dirty="0" smtClean="0"/>
              <a:t> based on the ACTFL model.</a:t>
            </a:r>
          </a:p>
          <a:p>
            <a:pPr marL="171450" lvl="1" indent="-171450" defTabSz="948001">
              <a:lnSpc>
                <a:spcPct val="90000"/>
              </a:lnSpc>
              <a:buFont typeface="Wingdings" charset="2"/>
              <a:buChar char="ü"/>
              <a:defRPr/>
            </a:pPr>
            <a:r>
              <a:rPr lang="en-US" dirty="0" smtClean="0"/>
              <a:t>It is centered around the student</a:t>
            </a:r>
            <a:r>
              <a:rPr lang="en-US" baseline="0" dirty="0" smtClean="0"/>
              <a:t> and positions the teacher as guide towards preparing students for their next step in language learning. </a:t>
            </a:r>
          </a:p>
          <a:p>
            <a:pPr marL="171450" lvl="1" indent="-171450" defTabSz="948001">
              <a:lnSpc>
                <a:spcPct val="90000"/>
              </a:lnSpc>
              <a:buFont typeface="Wingdings" charset="2"/>
              <a:buChar char="ü"/>
            </a:pPr>
            <a:r>
              <a:rPr lang="en-US" dirty="0" smtClean="0"/>
              <a:t>It</a:t>
            </a:r>
            <a:r>
              <a:rPr lang="en-US" baseline="0" dirty="0" smtClean="0"/>
              <a:t> </a:t>
            </a:r>
            <a:r>
              <a:rPr lang="en-US" dirty="0" smtClean="0"/>
              <a:t>is a competency-based, personalized learning system where students show what they </a:t>
            </a:r>
            <a:r>
              <a:rPr lang="en-US" b="1" dirty="0" smtClean="0"/>
              <a:t>Can Do.</a:t>
            </a:r>
          </a:p>
          <a:p>
            <a:pPr marL="171450" lvl="1" indent="-171450" defTabSz="948001">
              <a:lnSpc>
                <a:spcPct val="90000"/>
              </a:lnSpc>
              <a:buFont typeface="Wingdings" charset="2"/>
              <a:buChar char="ü"/>
            </a:pPr>
            <a:r>
              <a:rPr lang="en-US" dirty="0" err="1" smtClean="0"/>
              <a:t>iCAN</a:t>
            </a:r>
            <a:r>
              <a:rPr lang="en-US" dirty="0" smtClean="0"/>
              <a:t> connects educators and students with evidence, data, observation, and reflection throughout the learning process.</a:t>
            </a:r>
          </a:p>
          <a:p>
            <a:pPr marL="171450" lvl="1" indent="-171450" defTabSz="948001">
              <a:lnSpc>
                <a:spcPct val="90000"/>
              </a:lnSpc>
              <a:buFont typeface="Wingdings" charset="2"/>
              <a:buChar char="ü"/>
            </a:pPr>
            <a:r>
              <a:rPr lang="en-US" dirty="0" smtClean="0"/>
              <a:t>It</a:t>
            </a:r>
            <a:r>
              <a:rPr lang="en-US" baseline="0" dirty="0" smtClean="0"/>
              <a:t> </a:t>
            </a:r>
            <a:r>
              <a:rPr lang="en-US" dirty="0" smtClean="0"/>
              <a:t>intertwines teacher guidance with self-directed evaluation allowing students to achieve their individualized learning goals.</a:t>
            </a:r>
          </a:p>
          <a:p>
            <a:pPr marL="236213" lvl="1" indent="-236213" defTabSz="948001">
              <a:lnSpc>
                <a:spcPct val="90000"/>
              </a:lnSpc>
              <a:buFontTx/>
              <a:buChar char="•"/>
            </a:pPr>
            <a:endParaRPr lang="en-US" dirty="0" smtClean="0"/>
          </a:p>
          <a:p>
            <a:pPr marL="0" lvl="1" indent="0" defTabSz="948001">
              <a:lnSpc>
                <a:spcPct val="90000"/>
              </a:lnSpc>
              <a:buFontTx/>
              <a:buNone/>
              <a:defRPr/>
            </a:pPr>
            <a:r>
              <a:rPr lang="en-US" dirty="0" smtClean="0"/>
              <a:t>Can you see how this will help transform your World Language program??</a:t>
            </a:r>
          </a:p>
          <a:p>
            <a:pPr marL="236213" lvl="1" indent="-236213" defTabSz="948001">
              <a:lnSpc>
                <a:spcPct val="90000"/>
              </a:lnSpc>
              <a:buFontTx/>
              <a:buNone/>
              <a:defRPr/>
            </a:pPr>
            <a:endParaRPr lang="en-US" dirty="0" smtClean="0"/>
          </a:p>
          <a:p>
            <a:pPr marL="236213" lvl="1" indent="-236213" defTabSz="948001">
              <a:lnSpc>
                <a:spcPct val="90000"/>
              </a:lnSpc>
              <a:buFontTx/>
              <a:buChar char="•"/>
            </a:pPr>
            <a:endParaRPr lang="en-US" dirty="0" smtClean="0"/>
          </a:p>
          <a:p>
            <a:pPr marL="236213" indent="-236213" defTabSz="948001">
              <a:lnSpc>
                <a:spcPct val="90000"/>
              </a:lnSpc>
            </a:pPr>
            <a:endParaRPr lang="en-US" b="1" dirty="0" smtClean="0"/>
          </a:p>
          <a:p>
            <a:pPr marL="236213" indent="-236213" defTabSz="948001">
              <a:lnSpc>
                <a:spcPct val="90000"/>
              </a:lnSpc>
              <a:buFontTx/>
              <a:buAutoNum type="arabicPeriod"/>
            </a:pPr>
            <a:endParaRPr lang="en-US" sz="1100" dirty="0" smtClean="0"/>
          </a:p>
          <a:p>
            <a:pPr marL="236213" indent="-236213" defTabSz="948001">
              <a:lnSpc>
                <a:spcPct val="90000"/>
              </a:lnSpc>
            </a:pPr>
            <a:endParaRPr lang="en-US" sz="1100" dirty="0" smtClean="0"/>
          </a:p>
        </p:txBody>
      </p:sp>
      <p:sp>
        <p:nvSpPr>
          <p:cNvPr id="54276" name="Date Placeholder 3"/>
          <p:cNvSpPr>
            <a:spLocks noGrp="1"/>
          </p:cNvSpPr>
          <p:nvPr>
            <p:ph type="dt" sz="quarter" idx="1"/>
          </p:nvPr>
        </p:nvSpPr>
        <p:spPr>
          <a:noFill/>
        </p:spPr>
        <p:txBody>
          <a:bodyPr/>
          <a:lstStyle/>
          <a:p>
            <a:fld id="{1E4EE8E8-FB37-4A7E-85CE-F67AE08250D2}" type="datetime1">
              <a:rPr lang="en-US">
                <a:latin typeface="Arial" charset="0"/>
              </a:rPr>
              <a:pPr/>
              <a:t>12/7/2011</a:t>
            </a:fld>
            <a:endParaRPr lang="en-US" dirty="0">
              <a:latin typeface="Arial" charset="0"/>
            </a:endParaRPr>
          </a:p>
        </p:txBody>
      </p:sp>
      <p:sp>
        <p:nvSpPr>
          <p:cNvPr id="54277" name="Footer Placeholder 4"/>
          <p:cNvSpPr>
            <a:spLocks noGrp="1"/>
          </p:cNvSpPr>
          <p:nvPr>
            <p:ph type="ftr" sz="quarter" idx="4"/>
          </p:nvPr>
        </p:nvSpPr>
        <p:spPr>
          <a:noFill/>
        </p:spPr>
        <p:txBody>
          <a:bodyPr/>
          <a:lstStyle/>
          <a:p>
            <a:r>
              <a:rPr lang="en-US" dirty="0">
                <a:latin typeface="Arial" charset="0"/>
              </a:rPr>
              <a:t>CAP_FT_part1.pptx</a:t>
            </a:r>
          </a:p>
        </p:txBody>
      </p:sp>
      <p:sp>
        <p:nvSpPr>
          <p:cNvPr id="54278" name="Slide Number Placeholder 5"/>
          <p:cNvSpPr>
            <a:spLocks noGrp="1"/>
          </p:cNvSpPr>
          <p:nvPr>
            <p:ph type="sldNum" sz="quarter" idx="5"/>
          </p:nvPr>
        </p:nvSpPr>
        <p:spPr>
          <a:noFill/>
        </p:spPr>
        <p:txBody>
          <a:bodyPr/>
          <a:lstStyle/>
          <a:p>
            <a:fld id="{BD665098-CE4F-45B1-BE02-A182B6C9D630}" type="slidenum">
              <a:rPr lang="en-US">
                <a:latin typeface="Arial" charset="0"/>
              </a:rPr>
              <a:pPr/>
              <a:t>18</a:t>
            </a:fld>
            <a:endParaRPr lang="en-US" dirty="0">
              <a:latin typeface="Arial" charset="0"/>
            </a:endParaRPr>
          </a:p>
        </p:txBody>
      </p:sp>
      <p:sp>
        <p:nvSpPr>
          <p:cNvPr id="54279" name="Header Placeholder 6"/>
          <p:cNvSpPr>
            <a:spLocks noGrp="1"/>
          </p:cNvSpPr>
          <p:nvPr>
            <p:ph type="hdr" sz="quarter"/>
          </p:nvPr>
        </p:nvSpPr>
        <p:spPr bwMode="auto">
          <a:noFill/>
          <a:ln>
            <a:miter lim="800000"/>
            <a:headEnd/>
            <a:tailEnd/>
          </a:ln>
        </p:spPr>
        <p:txBody>
          <a:bodyPr/>
          <a:lstStyle/>
          <a:p>
            <a:r>
              <a:rPr lang="en-US" dirty="0">
                <a:latin typeface="Arial" charset="0"/>
              </a:rPr>
              <a:t>CAP field test rater training</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r>
              <a:rPr lang="en-US" baseline="0" dirty="0" smtClean="0"/>
              <a:t>The student is truly at the center of this model:</a:t>
            </a:r>
          </a:p>
          <a:p>
            <a:pPr marL="0" indent="0">
              <a:buFont typeface="Arial" pitchFamily="34" charset="0"/>
              <a:buNone/>
            </a:pPr>
            <a:endParaRPr lang="en-US" baseline="0" dirty="0" smtClean="0"/>
          </a:p>
          <a:p>
            <a:pPr marL="237127" indent="-237127">
              <a:buFont typeface="Arial" pitchFamily="34" charset="0"/>
              <a:buChar char="•"/>
            </a:pPr>
            <a:r>
              <a:rPr lang="en-US" baseline="0" dirty="0" smtClean="0"/>
              <a:t>They create an Autobiography of their personal language experiences and they self-assess.</a:t>
            </a:r>
          </a:p>
          <a:p>
            <a:pPr marL="237127" indent="-237127"/>
            <a:endParaRPr lang="en-US" baseline="0" dirty="0" smtClean="0"/>
          </a:p>
          <a:p>
            <a:pPr marL="237127" indent="-237127">
              <a:buFont typeface="Arial" pitchFamily="34" charset="0"/>
              <a:buChar char="•"/>
            </a:pPr>
            <a:r>
              <a:rPr lang="en-US" baseline="0" dirty="0" smtClean="0"/>
              <a:t>Students create evidence and build a portfolio of various media types: video, audio, text</a:t>
            </a:r>
          </a:p>
          <a:p>
            <a:pPr marL="237127" indent="-237127">
              <a:buFont typeface="Arial" pitchFamily="34" charset="0"/>
              <a:buChar char="•"/>
            </a:pPr>
            <a:endParaRPr lang="en-US" baseline="0" dirty="0" smtClean="0"/>
          </a:p>
          <a:p>
            <a:pPr marL="237127" indent="-237127">
              <a:buFont typeface="Arial" pitchFamily="34" charset="0"/>
              <a:buChar char="•"/>
            </a:pPr>
            <a:r>
              <a:rPr lang="en-US" baseline="0" dirty="0" smtClean="0"/>
              <a:t>All structured around iCAN statements grouped by ACTFL proficiency level</a:t>
            </a:r>
          </a:p>
          <a:p>
            <a:pPr marL="237127" indent="-237127">
              <a:buFont typeface="Arial" pitchFamily="34" charset="0"/>
              <a:buNone/>
            </a:pPr>
            <a:endParaRPr lang="en-US" b="1" baseline="0" dirty="0" smtClean="0"/>
          </a:p>
          <a:p>
            <a:pPr marL="237127" indent="-237127">
              <a:buFont typeface="Arial" pitchFamily="34" charset="0"/>
              <a:buNone/>
            </a:pPr>
            <a:r>
              <a:rPr lang="en-US" b="1" baseline="0" dirty="0" smtClean="0"/>
              <a:t>It really is:</a:t>
            </a:r>
          </a:p>
          <a:p>
            <a:pPr marL="237127" indent="-237127">
              <a:buFont typeface="Arial" pitchFamily="34" charset="0"/>
              <a:buChar char="•"/>
            </a:pPr>
            <a:r>
              <a:rPr lang="en-US" baseline="0" dirty="0" smtClean="0"/>
              <a:t>Students setting their own goals</a:t>
            </a:r>
          </a:p>
          <a:p>
            <a:pPr marL="237127" indent="-237127">
              <a:buFont typeface="Arial" pitchFamily="34" charset="0"/>
              <a:buChar char="•"/>
            </a:pPr>
            <a:r>
              <a:rPr lang="en-US" baseline="0" dirty="0" smtClean="0"/>
              <a:t>Students providing evidence</a:t>
            </a:r>
          </a:p>
          <a:p>
            <a:pPr marL="237127" indent="-237127">
              <a:buFont typeface="Arial" pitchFamily="34" charset="0"/>
              <a:buChar char="•"/>
            </a:pPr>
            <a:r>
              <a:rPr lang="en-US" baseline="0" dirty="0" smtClean="0"/>
              <a:t>Teachers guiding their students on their individual paths</a:t>
            </a:r>
          </a:p>
          <a:p>
            <a:pPr marL="237127" indent="-237127">
              <a:buFont typeface="Arial" pitchFamily="34" charset="0"/>
              <a:buChar char="•"/>
            </a:pPr>
            <a:endParaRPr lang="en-US" baseline="0" dirty="0" smtClean="0"/>
          </a:p>
          <a:p>
            <a:pPr marL="237127" indent="-237127">
              <a:buFont typeface="Arial" pitchFamily="34" charset="0"/>
              <a:buChar char="•"/>
            </a:pPr>
            <a:endParaRPr lang="en-US" baseline="0" dirty="0" smtClean="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19</a:t>
            </a:fld>
            <a:endParaRPr lang="en-US"/>
          </a:p>
        </p:txBody>
      </p:sp>
      <p:sp>
        <p:nvSpPr>
          <p:cNvPr id="7" name="Header Placeholder 6"/>
          <p:cNvSpPr>
            <a:spLocks noGrp="1"/>
          </p:cNvSpPr>
          <p:nvPr>
            <p:ph type="hdr" sz="quarter" idx="13"/>
          </p:nvPr>
        </p:nvSpPr>
        <p:spPr/>
        <p:txBody>
          <a:bodyPr/>
          <a:lstStyle/>
          <a:p>
            <a:r>
              <a:rPr lang="en-US" smtClean="0"/>
              <a:t>CAP field test rater training</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8507">
              <a:defRPr/>
            </a:pPr>
            <a:r>
              <a:rPr lang="en-US" dirty="0" smtClean="0"/>
              <a:t>Avant</a:t>
            </a:r>
            <a:r>
              <a:rPr lang="en-US" baseline="0" dirty="0" smtClean="0"/>
              <a:t> developed the</a:t>
            </a:r>
            <a:r>
              <a:rPr lang="en-US" dirty="0" smtClean="0"/>
              <a:t> </a:t>
            </a:r>
            <a:r>
              <a:rPr lang="en-US" b="1" dirty="0" smtClean="0"/>
              <a:t>Every Student Can</a:t>
            </a:r>
            <a:r>
              <a:rPr lang="en-US" dirty="0" smtClean="0"/>
              <a:t> program  - it’s a holistic set of experiences and tools for students and educators</a:t>
            </a:r>
          </a:p>
          <a:p>
            <a:r>
              <a:rPr lang="en-US" dirty="0" smtClean="0"/>
              <a:t>We help you through the power of information crafted from authentic evidence, data and observation that keeps you informed and confident of every student's education needs and goals.</a:t>
            </a:r>
          </a:p>
          <a:p>
            <a:endParaRPr lang="en-US" dirty="0" smtClean="0"/>
          </a:p>
          <a:p>
            <a:r>
              <a:rPr lang="en-US" dirty="0" smtClean="0"/>
              <a:t>Founded on the principal of providing a web-based opportunity for students to demonstrate their proficiency in real-world use of language, Avant is dedicated to </a:t>
            </a:r>
            <a:r>
              <a:rPr lang="en-US" b="1" dirty="0" smtClean="0"/>
              <a:t>actively engage</a:t>
            </a:r>
            <a:r>
              <a:rPr lang="en-US" dirty="0" smtClean="0"/>
              <a:t> every student in relevant, competency- and evidence-based learning and assessment.</a:t>
            </a:r>
          </a:p>
          <a:p>
            <a:endParaRPr lang="en-US" dirty="0" smtClean="0"/>
          </a:p>
          <a:p>
            <a:endParaRPr lang="en-US" dirty="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dirty="0"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2</a:t>
            </a:fld>
            <a:endParaRPr lang="en-US" dirty="0"/>
          </a:p>
        </p:txBody>
      </p:sp>
      <p:sp>
        <p:nvSpPr>
          <p:cNvPr id="7" name="Header Placeholder 6"/>
          <p:cNvSpPr>
            <a:spLocks noGrp="1"/>
          </p:cNvSpPr>
          <p:nvPr>
            <p:ph type="hdr" sz="quarter" idx="13"/>
          </p:nvPr>
        </p:nvSpPr>
        <p:spPr/>
        <p:txBody>
          <a:bodyPr/>
          <a:lstStyle/>
          <a:p>
            <a:r>
              <a:rPr lang="en-US" dirty="0" smtClean="0"/>
              <a:t>CAP field test rater training</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This is a system where students engage in authentic work, setting their own language goals and providing evidence of their competency. It is about what they can do now and what is next – the students bring the data to the table.</a:t>
            </a:r>
          </a:p>
          <a:p>
            <a:endParaRPr lang="en-US" baseline="0" dirty="0" smtClean="0"/>
          </a:p>
          <a:p>
            <a:r>
              <a:rPr lang="en-US" baseline="0" dirty="0" smtClean="0"/>
              <a:t>It is language neutral – any language program can use the same statements and the presentation of the </a:t>
            </a:r>
            <a:r>
              <a:rPr lang="en-US" baseline="0" dirty="0" err="1" smtClean="0"/>
              <a:t>iCAN</a:t>
            </a:r>
            <a:r>
              <a:rPr lang="en-US" baseline="0" dirty="0" smtClean="0"/>
              <a:t> statements change dynamically from domain to proficiency level.</a:t>
            </a:r>
          </a:p>
          <a:p>
            <a:endParaRPr lang="en-US" baseline="0" dirty="0" smtClean="0"/>
          </a:p>
          <a:p>
            <a:endParaRPr lang="en-US" baseline="0" dirty="0" smtClean="0"/>
          </a:p>
          <a:p>
            <a:endParaRPr lang="en-US" dirty="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20</a:t>
            </a:fld>
            <a:endParaRPr lang="en-US"/>
          </a:p>
        </p:txBody>
      </p:sp>
      <p:sp>
        <p:nvSpPr>
          <p:cNvPr id="7" name="Header Placeholder 6"/>
          <p:cNvSpPr>
            <a:spLocks noGrp="1"/>
          </p:cNvSpPr>
          <p:nvPr>
            <p:ph type="hdr" sz="quarter" idx="13"/>
          </p:nvPr>
        </p:nvSpPr>
        <p:spPr/>
        <p:txBody>
          <a:bodyPr/>
          <a:lstStyle/>
          <a:p>
            <a:r>
              <a:rPr lang="en-US" smtClean="0"/>
              <a:t>CAP field test rater training</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class </a:t>
            </a:r>
            <a:r>
              <a:rPr lang="en-US" baseline="0" dirty="0" smtClean="0"/>
              <a:t>portfolio provides a snapshot of where students in the class stand with regard to assigned tasks – what’s in progress, a summation of the evidence they have provided.  </a:t>
            </a:r>
          </a:p>
          <a:p>
            <a:endParaRPr lang="en-US" baseline="0" dirty="0" smtClean="0"/>
          </a:p>
          <a:p>
            <a:r>
              <a:rPr lang="en-US" baseline="0" dirty="0" smtClean="0"/>
              <a:t>A teacher can click on any student for easy access to individual student detail.</a:t>
            </a:r>
            <a:endParaRPr lang="en-US" dirty="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dirty="0"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21</a:t>
            </a:fld>
            <a:endParaRPr lang="en-US" dirty="0"/>
          </a:p>
        </p:txBody>
      </p:sp>
      <p:sp>
        <p:nvSpPr>
          <p:cNvPr id="7" name="Header Placeholder 6"/>
          <p:cNvSpPr>
            <a:spLocks noGrp="1"/>
          </p:cNvSpPr>
          <p:nvPr>
            <p:ph type="hdr" sz="quarter" idx="13"/>
          </p:nvPr>
        </p:nvSpPr>
        <p:spPr/>
        <p:txBody>
          <a:bodyPr/>
          <a:lstStyle/>
          <a:p>
            <a:r>
              <a:rPr lang="en-US" dirty="0" smtClean="0"/>
              <a:t>CAP field test rater training</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a:t>
            </a:r>
            <a:r>
              <a:rPr lang="en-US" baseline="0" dirty="0" smtClean="0"/>
              <a:t> language portfolio provides a snapshot of where the student is working – what’s in progress and an overview of their evidence for assigned tasks and/or personal goals that they have set.</a:t>
            </a:r>
            <a:endParaRPr lang="en-US" dirty="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dirty="0"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22</a:t>
            </a:fld>
            <a:endParaRPr lang="en-US" dirty="0"/>
          </a:p>
        </p:txBody>
      </p:sp>
      <p:sp>
        <p:nvSpPr>
          <p:cNvPr id="7" name="Header Placeholder 6"/>
          <p:cNvSpPr>
            <a:spLocks noGrp="1"/>
          </p:cNvSpPr>
          <p:nvPr>
            <p:ph type="hdr" sz="quarter" idx="13"/>
          </p:nvPr>
        </p:nvSpPr>
        <p:spPr/>
        <p:txBody>
          <a:bodyPr/>
          <a:lstStyle/>
          <a:p>
            <a:r>
              <a:rPr lang="en-US" dirty="0" smtClean="0"/>
              <a:t>CAP field test rater training</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piece</a:t>
            </a:r>
            <a:r>
              <a:rPr lang="en-US" baseline="0" dirty="0" smtClean="0"/>
              <a:t> we want to be sure and not leave out is p</a:t>
            </a:r>
            <a:r>
              <a:rPr lang="en-US" dirty="0" smtClean="0"/>
              <a:t>rofessional</a:t>
            </a:r>
            <a:r>
              <a:rPr lang="en-US" baseline="0" dirty="0" smtClean="0"/>
              <a:t> development, which is integral to all we do. </a:t>
            </a:r>
          </a:p>
          <a:p>
            <a:endParaRPr lang="en-US" baseline="0" dirty="0" smtClean="0"/>
          </a:p>
          <a:p>
            <a:r>
              <a:rPr lang="en-US" baseline="0" dirty="0" smtClean="0"/>
              <a:t>We lead collaborative workshops and webinars for educators to gain insight, apply those insights, and develop skills in guiding every student’s personal path to language proficiency.</a:t>
            </a:r>
            <a:endParaRPr lang="en-US" dirty="0" smtClean="0"/>
          </a:p>
        </p:txBody>
      </p:sp>
      <p:sp>
        <p:nvSpPr>
          <p:cNvPr id="4" name="Date Placeholder 3"/>
          <p:cNvSpPr>
            <a:spLocks noGrp="1"/>
          </p:cNvSpPr>
          <p:nvPr>
            <p:ph type="dt" idx="10"/>
          </p:nvPr>
        </p:nvSpPr>
        <p:spPr/>
        <p:txBody>
          <a:bodyPr/>
          <a:lstStyle/>
          <a:p>
            <a:pPr>
              <a:defRPr/>
            </a:pPr>
            <a:fld id="{5491973F-BE2D-4AFF-9741-D26E33D2E5A8}"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smtClean="0"/>
              <a:t>CAP_FT_part1.pptx</a:t>
            </a:r>
            <a:endParaRPr lang="en-US"/>
          </a:p>
        </p:txBody>
      </p:sp>
      <p:sp>
        <p:nvSpPr>
          <p:cNvPr id="6" name="Slide Number Placeholder 5"/>
          <p:cNvSpPr>
            <a:spLocks noGrp="1"/>
          </p:cNvSpPr>
          <p:nvPr>
            <p:ph type="sldNum" sz="quarter" idx="12"/>
          </p:nvPr>
        </p:nvSpPr>
        <p:spPr/>
        <p:txBody>
          <a:bodyPr/>
          <a:lstStyle/>
          <a:p>
            <a:pPr>
              <a:defRPr/>
            </a:pPr>
            <a:fld id="{85AD74CB-BB51-44B4-B952-F92B7BDB63D1}" type="slidenum">
              <a:rPr lang="en-US" smtClean="0"/>
              <a:pPr>
                <a:defRPr/>
              </a:pPr>
              <a:t>23</a:t>
            </a:fld>
            <a:endParaRPr lang="en-US"/>
          </a:p>
        </p:txBody>
      </p:sp>
      <p:sp>
        <p:nvSpPr>
          <p:cNvPr id="7" name="Header Placeholder 6"/>
          <p:cNvSpPr>
            <a:spLocks noGrp="1"/>
          </p:cNvSpPr>
          <p:nvPr>
            <p:ph type="hdr" sz="quarter" idx="13"/>
          </p:nvPr>
        </p:nvSpPr>
        <p:spPr/>
        <p:txBody>
          <a:bodyPr/>
          <a:lstStyle/>
          <a:p>
            <a:pPr>
              <a:defRPr/>
            </a:pPr>
            <a:r>
              <a:rPr lang="en-US" smtClean="0"/>
              <a:t>CAP field test rater training</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48507">
              <a:defRPr/>
            </a:pPr>
            <a:r>
              <a:rPr lang="en-US" dirty="0" smtClean="0"/>
              <a:t>I alluded to a complete</a:t>
            </a:r>
            <a:r>
              <a:rPr lang="en-US" baseline="0" dirty="0" smtClean="0"/>
              <a:t> </a:t>
            </a:r>
            <a:r>
              <a:rPr lang="en-US" dirty="0" smtClean="0"/>
              <a:t> “language assessment family” to support a student’s progress toward language proficiency. </a:t>
            </a:r>
          </a:p>
          <a:p>
            <a:pPr defTabSz="948507">
              <a:defRPr/>
            </a:pPr>
            <a:endParaRPr lang="en-US" dirty="0" smtClean="0"/>
          </a:p>
          <a:p>
            <a:pPr defTabSz="948507">
              <a:defRPr/>
            </a:pPr>
            <a:r>
              <a:rPr lang="en-US" dirty="0" smtClean="0"/>
              <a:t>It is important to note that each</a:t>
            </a:r>
            <a:r>
              <a:rPr lang="en-US" baseline="0" dirty="0" smtClean="0"/>
              <a:t> member of this family is w</a:t>
            </a:r>
            <a:r>
              <a:rPr lang="en-US" dirty="0" smtClean="0"/>
              <a:t>eb-based and</a:t>
            </a:r>
            <a:r>
              <a:rPr lang="en-US" baseline="0" dirty="0" smtClean="0"/>
              <a:t> a</a:t>
            </a:r>
            <a:r>
              <a:rPr lang="en-US" dirty="0" smtClean="0"/>
              <a:t> multi-skill language assessment.</a:t>
            </a:r>
            <a:r>
              <a:rPr lang="en-US" baseline="0" dirty="0" smtClean="0"/>
              <a:t> Let me give you a quick overview and then I will go into detail on each one.</a:t>
            </a:r>
            <a:endParaRPr lang="en-US" dirty="0" smtClean="0"/>
          </a:p>
          <a:p>
            <a:endParaRPr lang="en-US" dirty="0" smtClean="0"/>
          </a:p>
          <a:p>
            <a:pPr lvl="0"/>
            <a:r>
              <a:rPr lang="en-US" dirty="0" smtClean="0"/>
              <a:t>STAMP</a:t>
            </a:r>
            <a:r>
              <a:rPr lang="en-US" baseline="0" dirty="0" smtClean="0"/>
              <a:t> 4S is an </a:t>
            </a:r>
            <a:r>
              <a:rPr lang="en-US" b="1" dirty="0" smtClean="0"/>
              <a:t>adaptive, objective assessment</a:t>
            </a:r>
            <a:r>
              <a:rPr lang="en-US" dirty="0" smtClean="0"/>
              <a:t> to determine student proficiency at </a:t>
            </a:r>
            <a:r>
              <a:rPr lang="en-US" b="1" dirty="0" smtClean="0"/>
              <a:t>any point</a:t>
            </a:r>
            <a:r>
              <a:rPr lang="en-US" dirty="0" smtClean="0"/>
              <a:t> on the learning path.</a:t>
            </a:r>
            <a:r>
              <a:rPr lang="en-US" baseline="0" dirty="0" smtClean="0"/>
              <a:t> It is </a:t>
            </a:r>
            <a:r>
              <a:rPr lang="en-US" dirty="0" smtClean="0"/>
              <a:t>not just for summative or program evaluation use.</a:t>
            </a:r>
          </a:p>
          <a:p>
            <a:pPr lvl="0"/>
            <a:endParaRPr lang="en-US" dirty="0" smtClean="0"/>
          </a:p>
          <a:p>
            <a:pPr lvl="0"/>
            <a:r>
              <a:rPr lang="en-US" dirty="0" smtClean="0"/>
              <a:t>Placement</a:t>
            </a:r>
            <a:r>
              <a:rPr lang="en-US" baseline="0" dirty="0" smtClean="0"/>
              <a:t> provides </a:t>
            </a:r>
            <a:r>
              <a:rPr lang="en-US" b="1" dirty="0" smtClean="0"/>
              <a:t>anytime/anywhere</a:t>
            </a:r>
            <a:r>
              <a:rPr lang="en-US" dirty="0" smtClean="0"/>
              <a:t> </a:t>
            </a:r>
            <a:r>
              <a:rPr lang="en-US" b="1" dirty="0" smtClean="0"/>
              <a:t>assessments</a:t>
            </a:r>
            <a:r>
              <a:rPr lang="en-US" dirty="0" smtClean="0"/>
              <a:t> to quickly determine initial proficiency as a student is entering a</a:t>
            </a:r>
            <a:r>
              <a:rPr lang="en-US" baseline="0" dirty="0" smtClean="0"/>
              <a:t> language program</a:t>
            </a:r>
            <a:r>
              <a:rPr lang="en-US" dirty="0" smtClean="0"/>
              <a:t>;</a:t>
            </a:r>
          </a:p>
          <a:p>
            <a:pPr lvl="0"/>
            <a:endParaRPr lang="en-US" dirty="0" smtClean="0"/>
          </a:p>
          <a:p>
            <a:pPr lvl="0"/>
            <a:r>
              <a:rPr lang="en-US" dirty="0" err="1" smtClean="0"/>
              <a:t>iCAN</a:t>
            </a:r>
            <a:r>
              <a:rPr lang="en-US" baseline="0" dirty="0" smtClean="0"/>
              <a:t> </a:t>
            </a:r>
            <a:r>
              <a:rPr lang="en-US" dirty="0" smtClean="0"/>
              <a:t>gives </a:t>
            </a:r>
            <a:r>
              <a:rPr lang="en-US" b="1" dirty="0" smtClean="0"/>
              <a:t>structured, informal self-assessments</a:t>
            </a:r>
            <a:r>
              <a:rPr lang="en-US" dirty="0" smtClean="0"/>
              <a:t> to demonstrate student proficiency at </a:t>
            </a:r>
            <a:r>
              <a:rPr lang="en-US" b="1" dirty="0" smtClean="0"/>
              <a:t>every point </a:t>
            </a:r>
            <a:r>
              <a:rPr lang="en-US" dirty="0" smtClean="0"/>
              <a:t>along the learning path;</a:t>
            </a:r>
          </a:p>
          <a:p>
            <a:pPr lvl="0"/>
            <a:endParaRPr lang="en-US" dirty="0" smtClean="0"/>
          </a:p>
          <a:p>
            <a:pPr lvl="0"/>
            <a:r>
              <a:rPr lang="en-US" dirty="0" smtClean="0"/>
              <a:t>All of the assessments</a:t>
            </a:r>
            <a:r>
              <a:rPr lang="en-US" baseline="0" dirty="0" smtClean="0"/>
              <a:t> report out in a manner very </a:t>
            </a:r>
            <a:r>
              <a:rPr lang="en-US" dirty="0" smtClean="0"/>
              <a:t>similar to the ACTFL proficiency levels.</a:t>
            </a:r>
          </a:p>
          <a:p>
            <a:pPr lvl="0"/>
            <a:endParaRPr lang="en-US" dirty="0" smtClean="0"/>
          </a:p>
          <a:p>
            <a:pPr lvl="0"/>
            <a:r>
              <a:rPr lang="en-US" dirty="0" smtClean="0"/>
              <a:t>These</a:t>
            </a:r>
            <a:r>
              <a:rPr lang="en-US" baseline="0" dirty="0" smtClean="0"/>
              <a:t> three assessments, along with </a:t>
            </a:r>
            <a:r>
              <a:rPr lang="en-US" dirty="0" smtClean="0"/>
              <a:t>our reports and professional development programs provide</a:t>
            </a:r>
            <a:r>
              <a:rPr lang="en-US" baseline="0" dirty="0" smtClean="0"/>
              <a:t> an evidence-based proficiency framework </a:t>
            </a:r>
            <a:r>
              <a:rPr lang="en-US" dirty="0" smtClean="0"/>
              <a:t>to </a:t>
            </a:r>
            <a:r>
              <a:rPr lang="en-US" b="1" dirty="0" smtClean="0"/>
              <a:t>underlie and support</a:t>
            </a:r>
            <a:r>
              <a:rPr lang="en-US" dirty="0" smtClean="0"/>
              <a:t> teachers at every step along the way.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E78DD3C-7684-4A9D-820D-1C236DCBE65D}"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0" lvl="1" indent="0" defTabSz="948001">
              <a:lnSpc>
                <a:spcPct val="90000"/>
              </a:lnSpc>
              <a:buFontTx/>
              <a:buNone/>
              <a:defRPr/>
            </a:pPr>
            <a:r>
              <a:rPr lang="en-US" dirty="0" smtClean="0"/>
              <a:t>So,</a:t>
            </a:r>
            <a:r>
              <a:rPr lang="en-US" baseline="0" dirty="0" smtClean="0"/>
              <a:t> let’s talk more about STAMP 4S. Some of you may be familiar with STAMP Classic, which has been provided by Avant for the last 11 years. STAMP 4S maintains many of the same features, while adding some new ones.</a:t>
            </a:r>
            <a:endParaRPr lang="en-US" dirty="0" smtClean="0"/>
          </a:p>
          <a:p>
            <a:pPr marL="0" lvl="1" indent="0" defTabSz="948001">
              <a:lnSpc>
                <a:spcPct val="90000"/>
              </a:lnSpc>
              <a:buFontTx/>
              <a:buNone/>
              <a:defRPr/>
            </a:pPr>
            <a:endParaRPr lang="en-US" dirty="0" smtClean="0"/>
          </a:p>
          <a:p>
            <a:pPr marL="0" lvl="1" indent="0" defTabSz="948001">
              <a:lnSpc>
                <a:spcPct val="90000"/>
              </a:lnSpc>
              <a:buFontTx/>
              <a:buNone/>
              <a:defRPr/>
            </a:pPr>
            <a:r>
              <a:rPr lang="en-US" dirty="0" smtClean="0"/>
              <a:t>STAMP 4S</a:t>
            </a:r>
          </a:p>
          <a:p>
            <a:pPr marL="253266" lvl="1" indent="-236213" defTabSz="948001">
              <a:lnSpc>
                <a:spcPct val="90000"/>
              </a:lnSpc>
              <a:buFont typeface="Arial"/>
              <a:buChar char="•"/>
              <a:defRPr/>
            </a:pPr>
            <a:r>
              <a:rPr lang="en-US" dirty="0" smtClean="0"/>
              <a:t>Provides</a:t>
            </a:r>
            <a:r>
              <a:rPr lang="en-US" baseline="0" dirty="0" smtClean="0"/>
              <a:t> a</a:t>
            </a:r>
            <a:r>
              <a:rPr lang="en-US" dirty="0" smtClean="0"/>
              <a:t> standards-based measurement of every student in the acquisition of language.</a:t>
            </a:r>
          </a:p>
          <a:p>
            <a:pPr marL="253266" lvl="1" indent="-236213" defTabSz="948001">
              <a:lnSpc>
                <a:spcPct val="90000"/>
              </a:lnSpc>
              <a:buFont typeface="Arial"/>
              <a:buChar char="•"/>
              <a:defRPr/>
            </a:pPr>
            <a:r>
              <a:rPr lang="en-US" dirty="0" smtClean="0"/>
              <a:t>It is a ‘mirror’ for each student to show where they are.</a:t>
            </a:r>
            <a:r>
              <a:rPr lang="en-US" baseline="0" dirty="0" smtClean="0"/>
              <a:t> There is power in that self-reflection for our students.</a:t>
            </a:r>
            <a:endParaRPr lang="en-US" dirty="0" smtClean="0"/>
          </a:p>
          <a:p>
            <a:pPr marL="253266" lvl="1" indent="-236213" defTabSz="948001">
              <a:lnSpc>
                <a:spcPct val="90000"/>
              </a:lnSpc>
              <a:buFont typeface="Arial"/>
              <a:buChar char="•"/>
              <a:defRPr/>
            </a:pPr>
            <a:r>
              <a:rPr lang="en-US" dirty="0" smtClean="0"/>
              <a:t>It also provides data to help understand how well a classroom, group, or program is meeting its goals.</a:t>
            </a:r>
          </a:p>
          <a:p>
            <a:pPr marL="710466" lvl="2" indent="-236213" defTabSz="948001">
              <a:lnSpc>
                <a:spcPct val="90000"/>
              </a:lnSpc>
              <a:buFontTx/>
              <a:buAutoNum type="arabicPeriod"/>
              <a:defRPr/>
            </a:pPr>
            <a:endParaRPr lang="en-US" dirty="0" smtClean="0"/>
          </a:p>
          <a:p>
            <a:pPr marL="236213" lvl="1" indent="-236213" defTabSz="948001">
              <a:lnSpc>
                <a:spcPct val="90000"/>
              </a:lnSpc>
              <a:buFontTx/>
              <a:buAutoNum type="arabicPeriod"/>
              <a:defRPr/>
            </a:pPr>
            <a:endParaRPr lang="en-US" dirty="0" smtClean="0"/>
          </a:p>
          <a:p>
            <a:pPr lvl="1">
              <a:defRPr/>
            </a:pPr>
            <a:endParaRPr lang="en-US" b="1" dirty="0" smtClean="0"/>
          </a:p>
          <a:p>
            <a:pPr marL="236213" indent="-236213" defTabSz="948001">
              <a:lnSpc>
                <a:spcPct val="90000"/>
              </a:lnSpc>
              <a:buFontTx/>
              <a:buAutoNum type="arabicPeriod"/>
              <a:defRPr/>
            </a:pPr>
            <a:endParaRPr lang="en-US" sz="1100" dirty="0" smtClean="0"/>
          </a:p>
          <a:p>
            <a:pPr marL="236213" indent="-236213" defTabSz="948001">
              <a:lnSpc>
                <a:spcPct val="90000"/>
              </a:lnSpc>
              <a:defRPr/>
            </a:pPr>
            <a:endParaRPr lang="en-US" sz="1100"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4</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lvl="0">
              <a:defRPr/>
            </a:pPr>
            <a:r>
              <a:rPr lang="en-US" dirty="0" smtClean="0"/>
              <a:t>STAMP tests:</a:t>
            </a:r>
          </a:p>
          <a:p>
            <a:pPr marL="171450" lvl="0" indent="-171450">
              <a:buFont typeface="Arial"/>
              <a:buChar char="•"/>
              <a:defRPr/>
            </a:pPr>
            <a:r>
              <a:rPr lang="en-US" dirty="0" smtClean="0"/>
              <a:t>Are realia‐based (real</a:t>
            </a:r>
            <a:r>
              <a:rPr lang="en-US" baseline="0" dirty="0" smtClean="0"/>
              <a:t> application-based)</a:t>
            </a:r>
            <a:r>
              <a:rPr lang="en-US" dirty="0" smtClean="0"/>
              <a:t>, textbook‐independent and computer adaptive. Computer adaptive means the test is going</a:t>
            </a:r>
            <a:r>
              <a:rPr lang="en-US" baseline="0" dirty="0" smtClean="0"/>
              <a:t> to adjust to the needs and level of the student in real-time as they are taking the test.</a:t>
            </a:r>
            <a:endParaRPr lang="en-US" dirty="0" smtClean="0"/>
          </a:p>
          <a:p>
            <a:pPr marL="171450" lvl="0" indent="-171450">
              <a:buFont typeface="Arial"/>
              <a:buChar char="•"/>
              <a:defRPr/>
            </a:pPr>
            <a:r>
              <a:rPr lang="en-US" dirty="0" smtClean="0"/>
              <a:t>They are statistically validated and externally rated.</a:t>
            </a:r>
          </a:p>
          <a:p>
            <a:pPr marL="171450" lvl="0" indent="-171450">
              <a:buFont typeface="Arial"/>
              <a:buChar char="•"/>
              <a:defRPr/>
            </a:pPr>
            <a:r>
              <a:rPr lang="en-US" dirty="0" smtClean="0"/>
              <a:t>They provide novice low to advanced questions and scores,</a:t>
            </a:r>
            <a:r>
              <a:rPr lang="en-US" baseline="0" dirty="0" smtClean="0"/>
              <a:t> similar to ACTFL levels.</a:t>
            </a:r>
            <a:endParaRPr lang="en-US" dirty="0" smtClean="0"/>
          </a:p>
          <a:p>
            <a:pPr lvl="0">
              <a:defRPr/>
            </a:pPr>
            <a:endParaRPr lang="en-US" dirty="0" smtClean="0"/>
          </a:p>
          <a:p>
            <a:pPr lvl="0">
              <a:defRPr/>
            </a:pPr>
            <a:r>
              <a:rPr lang="en-US" dirty="0" smtClean="0"/>
              <a:t>Let</a:t>
            </a:r>
            <a:r>
              <a:rPr lang="en-US" baseline="0" dirty="0" smtClean="0"/>
              <a:t> me tell you about the differences in STAMP 4S as released this fall. </a:t>
            </a:r>
            <a:endParaRPr lang="en-US" dirty="0" smtClean="0"/>
          </a:p>
          <a:p>
            <a:pPr marL="171450" marR="0" lvl="0" indent="-171450" algn="l" defTabSz="914400" rtl="0" eaLnBrk="0" fontAlgn="base" latinLnBrk="0" hangingPunct="0">
              <a:lnSpc>
                <a:spcPct val="100000"/>
              </a:lnSpc>
              <a:spcBef>
                <a:spcPct val="30000"/>
              </a:spcBef>
              <a:spcAft>
                <a:spcPct val="0"/>
              </a:spcAft>
              <a:buClrTx/>
              <a:buSzTx/>
              <a:buFont typeface="Arial"/>
              <a:buChar char="•"/>
              <a:tabLst/>
              <a:defRPr/>
            </a:pPr>
            <a:r>
              <a:rPr lang="en-US" dirty="0" smtClean="0"/>
              <a:t>The 4S stands for</a:t>
            </a:r>
            <a:r>
              <a:rPr lang="en-US" baseline="0" dirty="0" smtClean="0"/>
              <a:t> the 4-skills - </a:t>
            </a:r>
            <a:r>
              <a:rPr lang="en-US" dirty="0" smtClean="0"/>
              <a:t>Reading, Writing,</a:t>
            </a:r>
            <a:r>
              <a:rPr lang="en-US" baseline="0" dirty="0" smtClean="0"/>
              <a:t> Listening, and Speaking</a:t>
            </a:r>
            <a:r>
              <a:rPr lang="en-US" dirty="0" smtClean="0"/>
              <a:t> for</a:t>
            </a:r>
            <a:r>
              <a:rPr lang="en-US" baseline="0" dirty="0" smtClean="0"/>
              <a:t> g</a:t>
            </a:r>
            <a:r>
              <a:rPr lang="en-US" dirty="0" smtClean="0"/>
              <a:t>rades 7 – College (Listening is </a:t>
            </a:r>
            <a:r>
              <a:rPr lang="en-US" smtClean="0"/>
              <a:t>new).</a:t>
            </a:r>
            <a:endParaRPr lang="en-US" dirty="0" smtClean="0"/>
          </a:p>
          <a:p>
            <a:pPr marL="171450" marR="0" lvl="0" indent="-171450" algn="l" defTabSz="914400" rtl="0" eaLnBrk="0" fontAlgn="base" latinLnBrk="0" hangingPunct="0">
              <a:lnSpc>
                <a:spcPct val="100000"/>
              </a:lnSpc>
              <a:spcBef>
                <a:spcPct val="30000"/>
              </a:spcBef>
              <a:spcAft>
                <a:spcPct val="0"/>
              </a:spcAft>
              <a:buClrTx/>
              <a:buSzTx/>
              <a:buFont typeface="Arial"/>
              <a:buChar char="•"/>
              <a:tabLst/>
              <a:defRPr/>
            </a:pPr>
            <a:r>
              <a:rPr lang="en-US" dirty="0" smtClean="0"/>
              <a:t>It does provide for</a:t>
            </a:r>
            <a:r>
              <a:rPr lang="en-US" baseline="0" dirty="0" smtClean="0"/>
              <a:t> the Advanced Levels, so the test questions go higher.</a:t>
            </a:r>
          </a:p>
          <a:p>
            <a:pPr marL="171450" marR="0" lvl="0" indent="-171450" algn="l" defTabSz="914400" rtl="0" eaLnBrk="0" fontAlgn="base" latinLnBrk="0" hangingPunct="0">
              <a:lnSpc>
                <a:spcPct val="100000"/>
              </a:lnSpc>
              <a:spcBef>
                <a:spcPct val="30000"/>
              </a:spcBef>
              <a:spcAft>
                <a:spcPct val="0"/>
              </a:spcAft>
              <a:buClrTx/>
              <a:buSzTx/>
              <a:buFont typeface="Arial"/>
              <a:buChar char="•"/>
              <a:tabLst/>
              <a:defRPr/>
            </a:pPr>
            <a:r>
              <a:rPr lang="en-US" baseline="0" dirty="0" smtClean="0"/>
              <a:t>We have added tests in Arabic and English, bringing our total number of languages addressed by STAMP 4S to eight.</a:t>
            </a:r>
          </a:p>
          <a:p>
            <a:pPr marL="628650" marR="0" lvl="1" indent="-171450" algn="l" defTabSz="914400" rtl="0" eaLnBrk="0" fontAlgn="base" latinLnBrk="0" hangingPunct="0">
              <a:lnSpc>
                <a:spcPct val="100000"/>
              </a:lnSpc>
              <a:spcBef>
                <a:spcPct val="30000"/>
              </a:spcBef>
              <a:spcAft>
                <a:spcPct val="0"/>
              </a:spcAft>
              <a:buClrTx/>
              <a:buSzTx/>
              <a:buFont typeface="Arial"/>
              <a:buChar char="•"/>
              <a:tabLst/>
              <a:defRPr/>
            </a:pPr>
            <a:r>
              <a:rPr lang="en-US" baseline="0" dirty="0" smtClean="0"/>
              <a:t>The languages </a:t>
            </a:r>
            <a:r>
              <a:rPr lang="en-US" baseline="0" dirty="0" err="1" smtClean="0"/>
              <a:t>areSpanish</a:t>
            </a:r>
            <a:r>
              <a:rPr lang="en-US" baseline="0" dirty="0" smtClean="0"/>
              <a:t>, Chinese (simplified and traditional), French, German, Italian, Japanese, and English</a:t>
            </a:r>
            <a:endParaRPr lang="en-US" dirty="0" smtClean="0"/>
          </a:p>
          <a:p>
            <a:pPr marL="17054" marR="0" lvl="0" indent="0" algn="l" defTabSz="948507" rtl="0" eaLnBrk="0" fontAlgn="base" latinLnBrk="0" hangingPunct="0">
              <a:lnSpc>
                <a:spcPct val="100000"/>
              </a:lnSpc>
              <a:spcBef>
                <a:spcPct val="30000"/>
              </a:spcBef>
              <a:spcAft>
                <a:spcPct val="0"/>
              </a:spcAft>
              <a:buClrTx/>
              <a:buSzTx/>
              <a:buFont typeface="Arial" pitchFamily="34" charset="0"/>
              <a:buChar char="•"/>
              <a:tabLst/>
              <a:defRPr/>
            </a:pPr>
            <a:r>
              <a:rPr lang="en-US" baseline="0" dirty="0" smtClean="0"/>
              <a:t>Now more granular data is available, which provides reporting for GROWTH. You are now able to test in fall and spring, which is a new capability.</a:t>
            </a:r>
            <a:endParaRPr lang="en-US" dirty="0" smtClean="0"/>
          </a:p>
          <a:p>
            <a:pPr marL="17054" lvl="0" defTabSz="948507">
              <a:buFont typeface="Arial" pitchFamily="34" charset="0"/>
              <a:buChar char="•"/>
              <a:defRPr/>
            </a:pPr>
            <a:endParaRPr lang="en-US" dirty="0" smtClean="0"/>
          </a:p>
          <a:p>
            <a:pPr marL="17054" lvl="0" defTabSz="948507">
              <a:buFont typeface="Arial" pitchFamily="34" charset="0"/>
              <a:buChar char="•"/>
              <a:defRPr/>
            </a:pPr>
            <a:r>
              <a:rPr lang="en-US" dirty="0" smtClean="0"/>
              <a:t>We are currently working on a STAMP 4Se: 4‐skill proficiency test for grades 3 – 6 (coming by</a:t>
            </a:r>
            <a:r>
              <a:rPr lang="en-US" baseline="0" dirty="0" smtClean="0"/>
              <a:t> spring 2012)</a:t>
            </a:r>
          </a:p>
          <a:p>
            <a:pPr marL="474254" lvl="1" defTabSz="948507">
              <a:buFont typeface="Arial" pitchFamily="34" charset="0"/>
              <a:buChar char="•"/>
              <a:defRPr/>
            </a:pPr>
            <a:endParaRPr lang="en-US" baseline="0" dirty="0" smtClean="0"/>
          </a:p>
          <a:p>
            <a:pPr lvl="2">
              <a:buFont typeface="Arial" pitchFamily="34" charset="0"/>
              <a:buChar char="•"/>
              <a:defRPr/>
            </a:pPr>
            <a:endParaRPr lang="en-US"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5</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236213" lvl="1" indent="-236213" defTabSz="948001">
              <a:lnSpc>
                <a:spcPct val="90000"/>
              </a:lnSpc>
              <a:defRPr/>
            </a:pPr>
            <a:r>
              <a:rPr lang="en-US" dirty="0" smtClean="0"/>
              <a:t>We</a:t>
            </a:r>
            <a:r>
              <a:rPr lang="en-US" baseline="0" dirty="0" smtClean="0"/>
              <a:t> again have searched for stories and had a chance to do so at the </a:t>
            </a:r>
            <a:r>
              <a:rPr lang="en-US" dirty="0" smtClean="0"/>
              <a:t>ACTFL English</a:t>
            </a:r>
            <a:r>
              <a:rPr lang="en-US" baseline="0" dirty="0" smtClean="0"/>
              <a:t> Proficiency round table – we invited leaders in World Language, bilingual, dual-immersion and ELL to explore the goals, challenges and opportunities of English language learners.  And we’re still learning.</a:t>
            </a:r>
          </a:p>
          <a:p>
            <a:pPr marL="236213" lvl="1" indent="-236213" defTabSz="948001">
              <a:lnSpc>
                <a:spcPct val="90000"/>
              </a:lnSpc>
              <a:defRPr/>
            </a:pPr>
            <a:endParaRPr lang="en-US" baseline="0" dirty="0" smtClean="0"/>
          </a:p>
          <a:p>
            <a:pPr marL="236213" lvl="1" indent="-236213" defTabSz="948001">
              <a:lnSpc>
                <a:spcPct val="90000"/>
              </a:lnSpc>
              <a:defRPr/>
            </a:pPr>
            <a:r>
              <a:rPr lang="en-US" baseline="0" dirty="0" smtClean="0"/>
              <a:t>Here are a few points they really stressed:</a:t>
            </a:r>
          </a:p>
          <a:p>
            <a:pPr marL="236213" lvl="1" indent="-236213" defTabSz="948001">
              <a:lnSpc>
                <a:spcPct val="90000"/>
              </a:lnSpc>
              <a:defRPr/>
            </a:pPr>
            <a:endParaRPr lang="en-US" baseline="0" dirty="0" smtClean="0"/>
          </a:p>
          <a:p>
            <a:pPr marL="236213" lvl="1" indent="-236213" defTabSz="948001">
              <a:lnSpc>
                <a:spcPct val="90000"/>
              </a:lnSpc>
              <a:defRPr/>
            </a:pPr>
            <a:r>
              <a:rPr lang="en-US" baseline="0" dirty="0" smtClean="0"/>
              <a:t>There is power in having both data points: the home language and English.</a:t>
            </a:r>
          </a:p>
          <a:p>
            <a:pPr marL="236213" lvl="1" indent="-236213" defTabSz="948001">
              <a:lnSpc>
                <a:spcPct val="90000"/>
              </a:lnSpc>
              <a:defRPr/>
            </a:pPr>
            <a:endParaRPr lang="en-US" baseline="0" dirty="0" smtClean="0"/>
          </a:p>
          <a:p>
            <a:pPr marL="236213" lvl="1" indent="-236213" defTabSz="948001">
              <a:lnSpc>
                <a:spcPct val="90000"/>
              </a:lnSpc>
              <a:defRPr/>
            </a:pPr>
            <a:r>
              <a:rPr lang="en-US" baseline="0" dirty="0" smtClean="0"/>
              <a:t>There is value to the ELL student – knowing where they are in their English language proficiency.</a:t>
            </a:r>
          </a:p>
          <a:p>
            <a:pPr marL="236213" lvl="1" indent="-236213" defTabSz="948001">
              <a:lnSpc>
                <a:spcPct val="90000"/>
              </a:lnSpc>
              <a:defRPr/>
            </a:pPr>
            <a:endParaRPr lang="en-US" baseline="0" dirty="0" smtClean="0"/>
          </a:p>
          <a:p>
            <a:pPr marL="236213" lvl="1" indent="-236213" defTabSz="948001">
              <a:lnSpc>
                <a:spcPct val="90000"/>
              </a:lnSpc>
              <a:defRPr/>
            </a:pPr>
            <a:r>
              <a:rPr lang="en-US" baseline="0" dirty="0" smtClean="0"/>
              <a:t>When you combine this with </a:t>
            </a:r>
            <a:r>
              <a:rPr lang="en-US" baseline="0" dirty="0" err="1" smtClean="0"/>
              <a:t>iCAN</a:t>
            </a:r>
            <a:r>
              <a:rPr lang="en-US" baseline="0" dirty="0" smtClean="0"/>
              <a:t>, you will see the students engage with the language in &amp; beyond the classroom and they will begin to see their progress over time in a positive light.</a:t>
            </a:r>
          </a:p>
          <a:p>
            <a:pPr marL="236213" lvl="1" indent="-236213" defTabSz="948001">
              <a:lnSpc>
                <a:spcPct val="90000"/>
              </a:lnSpc>
              <a:defRPr/>
            </a:pPr>
            <a:endParaRPr lang="en-US" baseline="0" dirty="0" smtClean="0"/>
          </a:p>
          <a:p>
            <a:pPr marL="236213" lvl="1" indent="-236213" defTabSz="948001">
              <a:lnSpc>
                <a:spcPct val="90000"/>
              </a:lnSpc>
              <a:defRPr/>
            </a:pPr>
            <a:r>
              <a:rPr lang="en-US" baseline="0" dirty="0" smtClean="0"/>
              <a:t>We’re still exploring --- what do you see?</a:t>
            </a:r>
          </a:p>
          <a:p>
            <a:pPr marL="236213" lvl="1" indent="-236213" defTabSz="948001">
              <a:lnSpc>
                <a:spcPct val="90000"/>
              </a:lnSpc>
              <a:defRPr/>
            </a:pPr>
            <a:endParaRPr lang="en-US"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6</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section of a group report using demo data.</a:t>
            </a:r>
            <a:r>
              <a:rPr lang="en-US" baseline="0" dirty="0" smtClean="0"/>
              <a:t> In this representation, you can see the data for the four different domains of Reading, Writing, Listening and Speaking. </a:t>
            </a:r>
          </a:p>
          <a:p>
            <a:endParaRPr lang="en-US" baseline="0" dirty="0" smtClean="0"/>
          </a:p>
          <a:p>
            <a:r>
              <a:rPr lang="en-US" baseline="0" dirty="0" smtClean="0"/>
              <a:t>Each show a breakdown of students within the domain and you can drill down further into each level of Beginning, Transitioning and Expanding to see the breakdown of students at a deeper level.</a:t>
            </a:r>
          </a:p>
          <a:p>
            <a:endParaRPr lang="en-US" baseline="0" dirty="0" smtClean="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7</a:t>
            </a:fld>
            <a:endParaRPr lang="en-US"/>
          </a:p>
        </p:txBody>
      </p:sp>
      <p:sp>
        <p:nvSpPr>
          <p:cNvPr id="7" name="Header Placeholder 6"/>
          <p:cNvSpPr>
            <a:spLocks noGrp="1"/>
          </p:cNvSpPr>
          <p:nvPr>
            <p:ph type="hdr" sz="quarter" idx="13"/>
          </p:nvPr>
        </p:nvSpPr>
        <p:spPr/>
        <p:txBody>
          <a:bodyPr/>
          <a:lstStyle/>
          <a:p>
            <a:r>
              <a:rPr lang="en-US" smtClean="0"/>
              <a:t>CAP field test rater training</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Reports provide you with a clear</a:t>
            </a:r>
            <a:r>
              <a:rPr lang="en-US" baseline="0" dirty="0" smtClean="0"/>
              <a:t> picture of each student (and the classroom), so you can not only see where and how each student is progressing, but use the data to assist you in evaluating your program.</a:t>
            </a:r>
          </a:p>
          <a:p>
            <a:endParaRPr lang="en-US" baseline="0" dirty="0" smtClean="0"/>
          </a:p>
          <a:p>
            <a:r>
              <a:rPr lang="en-US" dirty="0" smtClean="0"/>
              <a:t>STAMP reports offer tangible evidence on progress at the student, class, and district levels, which enable educators to make data-informed choices for student placement, curriculum development and professional development.</a:t>
            </a:r>
          </a:p>
          <a:p>
            <a:endParaRPr lang="en-US" dirty="0" smtClean="0"/>
          </a:p>
          <a:p>
            <a:r>
              <a:rPr lang="en-US" baseline="0" dirty="0" smtClean="0"/>
              <a:t>Reading and Listening are computer-adaptive.</a:t>
            </a:r>
          </a:p>
          <a:p>
            <a:r>
              <a:rPr lang="en-US" baseline="0" dirty="0" smtClean="0"/>
              <a:t>Writing and Speaking give prompts and are scored by human, trained raters (reports available about 48 hours after submission).</a:t>
            </a:r>
            <a:endParaRPr lang="en-US" dirty="0" smtClean="0"/>
          </a:p>
          <a:p>
            <a:endParaRPr lang="en-US" dirty="0" smtClean="0"/>
          </a:p>
          <a:p>
            <a:r>
              <a:rPr lang="en-US" dirty="0" smtClean="0"/>
              <a:t>When</a:t>
            </a:r>
            <a:r>
              <a:rPr lang="en-US" baseline="0" dirty="0" smtClean="0"/>
              <a:t> you access a student report, you can click on the links to actually see or hear what the student responded for the Writing and Speaking prompts.</a:t>
            </a:r>
          </a:p>
          <a:p>
            <a:endParaRPr lang="en-US" baseline="0" dirty="0" smtClean="0"/>
          </a:p>
          <a:p>
            <a:endParaRPr lang="en-US" baseline="0" dirty="0" smtClean="0"/>
          </a:p>
          <a:p>
            <a:endParaRPr lang="en-US" baseline="0" dirty="0" smtClean="0"/>
          </a:p>
        </p:txBody>
      </p:sp>
      <p:sp>
        <p:nvSpPr>
          <p:cNvPr id="4" name="Date Placeholder 3"/>
          <p:cNvSpPr>
            <a:spLocks noGrp="1"/>
          </p:cNvSpPr>
          <p:nvPr>
            <p:ph type="dt" idx="10"/>
          </p:nvPr>
        </p:nvSpPr>
        <p:spPr/>
        <p:txBody>
          <a:bodyPr/>
          <a:lstStyle/>
          <a:p>
            <a:pPr>
              <a:defRPr/>
            </a:pPr>
            <a:fld id="{63F2A53D-DE6B-4CDF-A354-4A345DAAF491}" type="datetime1">
              <a:rPr lang="en-US" smtClean="0"/>
              <a:pPr>
                <a:defRPr/>
              </a:pPr>
              <a:t>12/7/2011</a:t>
            </a:fld>
            <a:endParaRPr lang="en-US" dirty="0"/>
          </a:p>
        </p:txBody>
      </p:sp>
      <p:sp>
        <p:nvSpPr>
          <p:cNvPr id="5" name="Footer Placeholder 4"/>
          <p:cNvSpPr>
            <a:spLocks noGrp="1"/>
          </p:cNvSpPr>
          <p:nvPr>
            <p:ph type="ftr" sz="quarter" idx="11"/>
          </p:nvPr>
        </p:nvSpPr>
        <p:spPr/>
        <p:txBody>
          <a:bodyPr/>
          <a:lstStyle/>
          <a:p>
            <a:pPr>
              <a:defRPr/>
            </a:pPr>
            <a:r>
              <a:rPr lang="en-US" dirty="0" smtClean="0"/>
              <a:t>CAP_FT_part1.pptx</a:t>
            </a:r>
            <a:endParaRPr lang="en-US" dirty="0"/>
          </a:p>
        </p:txBody>
      </p:sp>
      <p:sp>
        <p:nvSpPr>
          <p:cNvPr id="6" name="Slide Number Placeholder 5"/>
          <p:cNvSpPr>
            <a:spLocks noGrp="1"/>
          </p:cNvSpPr>
          <p:nvPr>
            <p:ph type="sldNum" sz="quarter" idx="12"/>
          </p:nvPr>
        </p:nvSpPr>
        <p:spPr/>
        <p:txBody>
          <a:bodyPr/>
          <a:lstStyle/>
          <a:p>
            <a:pPr>
              <a:defRPr/>
            </a:pPr>
            <a:fld id="{9A2F029C-4E61-4DFB-ABB3-3B00168FF168}" type="slidenum">
              <a:rPr lang="en-US" smtClean="0"/>
              <a:pPr>
                <a:defRPr/>
              </a:pPr>
              <a:t>8</a:t>
            </a:fld>
            <a:endParaRPr lang="en-US" dirty="0"/>
          </a:p>
        </p:txBody>
      </p:sp>
      <p:sp>
        <p:nvSpPr>
          <p:cNvPr id="7" name="Header Placeholder 6"/>
          <p:cNvSpPr>
            <a:spLocks noGrp="1"/>
          </p:cNvSpPr>
          <p:nvPr>
            <p:ph type="hdr" sz="quarter" idx="13"/>
          </p:nvPr>
        </p:nvSpPr>
        <p:spPr/>
        <p:txBody>
          <a:bodyPr/>
          <a:lstStyle/>
          <a:p>
            <a:r>
              <a:rPr lang="en-US" dirty="0" smtClean="0"/>
              <a:t>CAP field test rater training</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ln/>
        </p:spPr>
        <p:txBody>
          <a:bodyPr/>
          <a:lstStyle/>
          <a:p>
            <a:pPr marL="0" lvl="1" indent="0" defTabSz="948001">
              <a:lnSpc>
                <a:spcPct val="90000"/>
              </a:lnSpc>
              <a:buFontTx/>
              <a:buNone/>
              <a:defRPr/>
            </a:pPr>
            <a:r>
              <a:rPr lang="en-US" dirty="0" smtClean="0"/>
              <a:t>So,</a:t>
            </a:r>
            <a:r>
              <a:rPr lang="en-US" baseline="0" dirty="0" smtClean="0"/>
              <a:t> let’s switch gears and talk about Placement. It is designed to provide a starting point for placement into current courses, which is supported by experts at Avant.</a:t>
            </a:r>
          </a:p>
          <a:p>
            <a:pPr marL="0" lvl="1" indent="0" defTabSz="948001">
              <a:lnSpc>
                <a:spcPct val="90000"/>
              </a:lnSpc>
              <a:buFontTx/>
              <a:buNone/>
              <a:defRPr/>
            </a:pPr>
            <a:endParaRPr lang="en-US" baseline="0" dirty="0" smtClean="0"/>
          </a:p>
          <a:p>
            <a:pPr marL="0" lvl="1" indent="0" defTabSz="948001">
              <a:lnSpc>
                <a:spcPct val="90000"/>
              </a:lnSpc>
              <a:buFontTx/>
              <a:buNone/>
              <a:defRPr/>
            </a:pPr>
            <a:r>
              <a:rPr lang="en-US" baseline="0" dirty="0" smtClean="0"/>
              <a:t>With a website, login and password, it can be accessed from anywhere, even the kitchen table, so students can take it on their own time, since it does not require a proctor.</a:t>
            </a:r>
          </a:p>
          <a:p>
            <a:pPr marL="0" lvl="1" indent="0" defTabSz="948001">
              <a:lnSpc>
                <a:spcPct val="90000"/>
              </a:lnSpc>
              <a:buFontTx/>
              <a:buNone/>
              <a:defRPr/>
            </a:pPr>
            <a:endParaRPr lang="en-US" baseline="0" dirty="0" smtClean="0"/>
          </a:p>
          <a:p>
            <a:pPr marL="0" lvl="1" indent="0" defTabSz="948001">
              <a:lnSpc>
                <a:spcPct val="90000"/>
              </a:lnSpc>
              <a:buFontTx/>
              <a:buNone/>
              <a:defRPr/>
            </a:pPr>
            <a:r>
              <a:rPr lang="en-US" baseline="0" dirty="0" smtClean="0"/>
              <a:t>The items are also </a:t>
            </a:r>
            <a:r>
              <a:rPr lang="en-US" baseline="0" dirty="0" err="1" smtClean="0"/>
              <a:t>realia</a:t>
            </a:r>
            <a:r>
              <a:rPr lang="en-US" baseline="0" dirty="0" smtClean="0"/>
              <a:t>-based, like the STAMP 4S test and of course, it provides different levels of reports.</a:t>
            </a:r>
          </a:p>
          <a:p>
            <a:pPr marL="0" lvl="1" indent="0" defTabSz="948001">
              <a:lnSpc>
                <a:spcPct val="90000"/>
              </a:lnSpc>
              <a:buFontTx/>
              <a:buNone/>
              <a:defRPr/>
            </a:pPr>
            <a:endParaRPr lang="en-US" baseline="0" dirty="0" smtClean="0"/>
          </a:p>
          <a:p>
            <a:pPr marL="0" lvl="1" indent="0" defTabSz="948001">
              <a:lnSpc>
                <a:spcPct val="90000"/>
              </a:lnSpc>
              <a:buFontTx/>
              <a:buNone/>
              <a:defRPr/>
            </a:pPr>
            <a:r>
              <a:rPr lang="en-US" baseline="0" dirty="0" smtClean="0"/>
              <a:t>As an example of one of our success stories, the </a:t>
            </a:r>
            <a:r>
              <a:rPr lang="en-US" b="0" dirty="0" smtClean="0">
                <a:hlinkClick r:id="rId3"/>
              </a:rPr>
              <a:t>Middlebury-Monterey Language Academy</a:t>
            </a:r>
            <a:r>
              <a:rPr lang="en-US" b="0" baseline="0" dirty="0" smtClean="0"/>
              <a:t> </a:t>
            </a:r>
            <a:r>
              <a:rPr lang="en-US" baseline="0" dirty="0" smtClean="0"/>
              <a:t>used our Placement assessment for their Summer Intensive Immersion program with great success  (Middlebury – MMLA).</a:t>
            </a:r>
          </a:p>
          <a:p>
            <a:pPr marL="236213" lvl="1" indent="-236213" defTabSz="948001">
              <a:lnSpc>
                <a:spcPct val="90000"/>
              </a:lnSpc>
              <a:buFontTx/>
              <a:buAutoNum type="arabicPeriod"/>
              <a:defRPr/>
            </a:pPr>
            <a:endParaRPr lang="en-US" dirty="0" smtClean="0"/>
          </a:p>
        </p:txBody>
      </p:sp>
      <p:sp>
        <p:nvSpPr>
          <p:cNvPr id="44036" name="Date Placeholder 3"/>
          <p:cNvSpPr>
            <a:spLocks noGrp="1"/>
          </p:cNvSpPr>
          <p:nvPr>
            <p:ph type="dt" sz="quarter" idx="1"/>
          </p:nvPr>
        </p:nvSpPr>
        <p:spPr>
          <a:noFill/>
        </p:spPr>
        <p:txBody>
          <a:bodyPr/>
          <a:lstStyle/>
          <a:p>
            <a:fld id="{841D3E64-ECD3-407C-9BEB-3A829BE86F76}" type="datetime1">
              <a:rPr lang="en-US" smtClean="0"/>
              <a:pPr/>
              <a:t>12/7/2011</a:t>
            </a:fld>
            <a:endParaRPr lang="en-US" smtClean="0"/>
          </a:p>
        </p:txBody>
      </p:sp>
      <p:sp>
        <p:nvSpPr>
          <p:cNvPr id="44037" name="Footer Placeholder 4"/>
          <p:cNvSpPr>
            <a:spLocks noGrp="1"/>
          </p:cNvSpPr>
          <p:nvPr>
            <p:ph type="ftr" sz="quarter" idx="4"/>
          </p:nvPr>
        </p:nvSpPr>
        <p:spPr>
          <a:noFill/>
        </p:spPr>
        <p:txBody>
          <a:bodyPr/>
          <a:lstStyle/>
          <a:p>
            <a:r>
              <a:rPr lang="en-US" smtClean="0"/>
              <a:t>CAP_FT_part1.pptx</a:t>
            </a:r>
          </a:p>
        </p:txBody>
      </p:sp>
      <p:sp>
        <p:nvSpPr>
          <p:cNvPr id="44038" name="Slide Number Placeholder 5"/>
          <p:cNvSpPr>
            <a:spLocks noGrp="1"/>
          </p:cNvSpPr>
          <p:nvPr>
            <p:ph type="sldNum" sz="quarter" idx="5"/>
          </p:nvPr>
        </p:nvSpPr>
        <p:spPr>
          <a:noFill/>
        </p:spPr>
        <p:txBody>
          <a:bodyPr/>
          <a:lstStyle/>
          <a:p>
            <a:fld id="{B4E1629E-7724-42DF-8E87-C81241824743}" type="slidenum">
              <a:rPr lang="en-US" smtClean="0"/>
              <a:pPr/>
              <a:t>9</a:t>
            </a:fld>
            <a:endParaRPr lang="en-US" smtClean="0"/>
          </a:p>
        </p:txBody>
      </p:sp>
      <p:sp>
        <p:nvSpPr>
          <p:cNvPr id="44039"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smtClean="0"/>
              <a:t>CAP field test rater training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7924800" cy="1470025"/>
          </a:xfrm>
        </p:spPr>
        <p:txBody>
          <a:bodyPr>
            <a:normAutofit/>
          </a:bodyPr>
          <a:lstStyle>
            <a:lvl1pPr marL="0" marR="0" indent="0" algn="l" defTabSz="914400" rtl="0" eaLnBrk="1" fontAlgn="base" latinLnBrk="0" hangingPunct="1">
              <a:lnSpc>
                <a:spcPct val="100000"/>
              </a:lnSpc>
              <a:spcBef>
                <a:spcPct val="20000"/>
              </a:spcBef>
              <a:spcAft>
                <a:spcPct val="0"/>
              </a:spcAft>
              <a:buClrTx/>
              <a:buSzTx/>
              <a:buFontTx/>
              <a:buNone/>
              <a:tabLst/>
              <a:defRPr kumimoji="0" lang="en-US" sz="4000" b="1" i="0" u="none" strike="noStrike" kern="1200" cap="none" spc="0" normalizeH="0" baseline="0" noProof="0" dirty="0">
                <a:ln w="1905"/>
                <a:solidFill>
                  <a:srgbClr val="C00000"/>
                </a:solidFill>
                <a:effectLst>
                  <a:innerShdw blurRad="69850" dist="43180" dir="5400000">
                    <a:srgbClr val="000000">
                      <a:alpha val="65000"/>
                    </a:srgbClr>
                  </a:innerShdw>
                </a:effectLst>
                <a:uLnTx/>
                <a:uFillTx/>
                <a:latin typeface="Franklin Gothic Medium" pitchFamily="34" charset="0"/>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10000"/>
            <a:ext cx="7086600" cy="1752600"/>
          </a:xfrm>
        </p:spPr>
        <p:txBody>
          <a:bodyPr>
            <a:normAutofit/>
          </a:bodyPr>
          <a:lstStyle>
            <a:lvl1pPr marL="0" indent="0" algn="l">
              <a:buNone/>
              <a:defRPr sz="2400">
                <a:solidFill>
                  <a:srgbClr val="CC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E8D04B1-AB15-404A-B9E1-98690BD87D63}" type="datetimeFigureOut">
              <a:rPr lang="en-US" smtClean="0"/>
              <a:pPr/>
              <a:t>12/7/2011</a:t>
            </a:fld>
            <a:endParaRPr lang="en-US"/>
          </a:p>
        </p:txBody>
      </p:sp>
      <p:sp>
        <p:nvSpPr>
          <p:cNvPr id="6" name="Slide Number Placeholder 5"/>
          <p:cNvSpPr>
            <a:spLocks noGrp="1"/>
          </p:cNvSpPr>
          <p:nvPr>
            <p:ph type="sldNum" sz="quarter" idx="12"/>
          </p:nvPr>
        </p:nvSpPr>
        <p:spPr/>
        <p:txBody>
          <a:bodyPr/>
          <a:lstStyle/>
          <a:p>
            <a:fld id="{CEE7D699-9B34-4220-A79B-DE8D4A51270B}" type="slidenum">
              <a:rPr lang="en-US" smtClean="0"/>
              <a:pPr/>
              <a:t>‹#›</a:t>
            </a:fld>
            <a:endParaRPr lang="en-US"/>
          </a:p>
        </p:txBody>
      </p:sp>
      <p:sp>
        <p:nvSpPr>
          <p:cNvPr id="7" name="Rectangle 6"/>
          <p:cNvSpPr/>
          <p:nvPr userDrawn="1"/>
        </p:nvSpPr>
        <p:spPr>
          <a:xfrm>
            <a:off x="533400" y="3657600"/>
            <a:ext cx="8229600" cy="76200"/>
          </a:xfrm>
          <a:prstGeom prst="rect">
            <a:avLst/>
          </a:prstGeom>
          <a:gradFill flip="none" rotWithShape="1">
            <a:gsLst>
              <a:gs pos="0">
                <a:srgbClr val="C00000"/>
              </a:gs>
              <a:gs pos="50000">
                <a:srgbClr val="CB0C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5E8D04B1-AB15-404A-B9E1-98690BD87D63}" type="datetimeFigureOut">
              <a:rPr lang="en-US" smtClean="0"/>
              <a:pPr/>
              <a:t>12/7/2011</a:t>
            </a:fld>
            <a:endParaRPr lang="en-US" dirty="0"/>
          </a:p>
        </p:txBody>
      </p:sp>
      <p:sp>
        <p:nvSpPr>
          <p:cNvPr id="5" name="Slide Number Placeholder 4"/>
          <p:cNvSpPr>
            <a:spLocks noGrp="1"/>
          </p:cNvSpPr>
          <p:nvPr>
            <p:ph type="sldNum" sz="quarter" idx="12"/>
          </p:nvPr>
        </p:nvSpPr>
        <p:spPr/>
        <p:txBody>
          <a:bodyPr/>
          <a:lstStyle/>
          <a:p>
            <a:fld id="{CEE7D699-9B34-4220-A79B-DE8D4A51270B}" type="slidenum">
              <a:rPr lang="en-US" smtClean="0"/>
              <a:pPr/>
              <a:t>‹#›</a:t>
            </a:fld>
            <a:endParaRPr lang="en-US"/>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8D04B1-AB15-404A-B9E1-98690BD87D63}" type="datetimeFigureOut">
              <a:rPr lang="en-US" smtClean="0"/>
              <a:pPr/>
              <a:t>12/7/2011</a:t>
            </a:fld>
            <a:endParaRPr lang="en-US"/>
          </a:p>
        </p:txBody>
      </p:sp>
      <p:sp>
        <p:nvSpPr>
          <p:cNvPr id="6" name="Slide Number Placeholder 5"/>
          <p:cNvSpPr>
            <a:spLocks noGrp="1"/>
          </p:cNvSpPr>
          <p:nvPr>
            <p:ph type="sldNum" sz="quarter" idx="12"/>
          </p:nvPr>
        </p:nvSpPr>
        <p:spPr/>
        <p:txBody>
          <a:bodyPr/>
          <a:lstStyle/>
          <a:p>
            <a:fld id="{CEE7D699-9B34-4220-A79B-DE8D4A51270B}" type="slidenum">
              <a:rPr lang="en-US" smtClean="0"/>
              <a:pPr/>
              <a:t>‹#›</a:t>
            </a:fld>
            <a:endParaRPr lang="en-US"/>
          </a:p>
        </p:txBody>
      </p:sp>
      <p:sp>
        <p:nvSpPr>
          <p:cNvPr id="7" name="Rectangle 6"/>
          <p:cNvSpPr/>
          <p:nvPr userDrawn="1"/>
        </p:nvSpPr>
        <p:spPr>
          <a:xfrm>
            <a:off x="381000" y="1066800"/>
            <a:ext cx="8229600" cy="76200"/>
          </a:xfrm>
          <a:prstGeom prst="rect">
            <a:avLst/>
          </a:prstGeom>
          <a:gradFill flip="none" rotWithShape="1">
            <a:gsLst>
              <a:gs pos="0">
                <a:srgbClr val="C00000"/>
              </a:gs>
              <a:gs pos="50000">
                <a:srgbClr val="CB0C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2954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954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8D04B1-AB15-404A-B9E1-98690BD87D63}" type="datetimeFigureOut">
              <a:rPr lang="en-US" smtClean="0"/>
              <a:pPr/>
              <a:t>12/7/2011</a:t>
            </a:fld>
            <a:endParaRPr lang="en-US"/>
          </a:p>
        </p:txBody>
      </p:sp>
      <p:sp>
        <p:nvSpPr>
          <p:cNvPr id="7" name="Slide Number Placeholder 6"/>
          <p:cNvSpPr>
            <a:spLocks noGrp="1"/>
          </p:cNvSpPr>
          <p:nvPr>
            <p:ph type="sldNum" sz="quarter" idx="12"/>
          </p:nvPr>
        </p:nvSpPr>
        <p:spPr/>
        <p:txBody>
          <a:bodyPr/>
          <a:lstStyle/>
          <a:p>
            <a:fld id="{CEE7D699-9B34-4220-A79B-DE8D4A51270B}" type="slidenum">
              <a:rPr lang="en-US" smtClean="0"/>
              <a:pPr/>
              <a:t>‹#›</a:t>
            </a:fld>
            <a:endParaRPr lang="en-US"/>
          </a:p>
        </p:txBody>
      </p:sp>
      <p:sp>
        <p:nvSpPr>
          <p:cNvPr id="8" name="Rectangle 7"/>
          <p:cNvSpPr/>
          <p:nvPr userDrawn="1"/>
        </p:nvSpPr>
        <p:spPr>
          <a:xfrm>
            <a:off x="381000" y="1066800"/>
            <a:ext cx="8229600" cy="76200"/>
          </a:xfrm>
          <a:prstGeom prst="rect">
            <a:avLst/>
          </a:prstGeom>
          <a:gradFill flip="none" rotWithShape="1">
            <a:gsLst>
              <a:gs pos="0">
                <a:srgbClr val="C00000"/>
              </a:gs>
              <a:gs pos="50000">
                <a:srgbClr val="CB0C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066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1706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568825" y="1066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1706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8D04B1-AB15-404A-B9E1-98690BD87D63}" type="datetimeFigureOut">
              <a:rPr lang="en-US" smtClean="0"/>
              <a:pPr/>
              <a:t>12/7/2011</a:t>
            </a:fld>
            <a:endParaRPr lang="en-US"/>
          </a:p>
        </p:txBody>
      </p:sp>
      <p:sp>
        <p:nvSpPr>
          <p:cNvPr id="9" name="Slide Number Placeholder 8"/>
          <p:cNvSpPr>
            <a:spLocks noGrp="1"/>
          </p:cNvSpPr>
          <p:nvPr>
            <p:ph type="sldNum" sz="quarter" idx="12"/>
          </p:nvPr>
        </p:nvSpPr>
        <p:spPr/>
        <p:txBody>
          <a:bodyPr/>
          <a:lstStyle/>
          <a:p>
            <a:fld id="{CEE7D699-9B34-4220-A79B-DE8D4A51270B}" type="slidenum">
              <a:rPr lang="en-US" smtClean="0"/>
              <a:pPr/>
              <a:t>‹#›</a:t>
            </a:fld>
            <a:endParaRPr lang="en-US"/>
          </a:p>
        </p:txBody>
      </p:sp>
      <p:sp>
        <p:nvSpPr>
          <p:cNvPr id="10" name="Rectangle 9"/>
          <p:cNvSpPr/>
          <p:nvPr userDrawn="1"/>
        </p:nvSpPr>
        <p:spPr>
          <a:xfrm>
            <a:off x="381000" y="1066800"/>
            <a:ext cx="8229600" cy="76200"/>
          </a:xfrm>
          <a:prstGeom prst="rect">
            <a:avLst/>
          </a:prstGeom>
          <a:gradFill flip="none" rotWithShape="1">
            <a:gsLst>
              <a:gs pos="0">
                <a:srgbClr val="C00000"/>
              </a:gs>
              <a:gs pos="50000">
                <a:srgbClr val="CB0C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E8D04B1-AB15-404A-B9E1-98690BD87D63}" type="datetimeFigureOut">
              <a:rPr lang="en-US" smtClean="0"/>
              <a:pPr/>
              <a:t>12/7/2011</a:t>
            </a:fld>
            <a:endParaRPr lang="en-US"/>
          </a:p>
        </p:txBody>
      </p:sp>
      <p:sp>
        <p:nvSpPr>
          <p:cNvPr id="5" name="Slide Number Placeholder 4"/>
          <p:cNvSpPr>
            <a:spLocks noGrp="1"/>
          </p:cNvSpPr>
          <p:nvPr>
            <p:ph type="sldNum" sz="quarter" idx="12"/>
          </p:nvPr>
        </p:nvSpPr>
        <p:spPr/>
        <p:txBody>
          <a:bodyPr/>
          <a:lstStyle/>
          <a:p>
            <a:fld id="{CEE7D699-9B34-4220-A79B-DE8D4A51270B}" type="slidenum">
              <a:rPr lang="en-US" smtClean="0"/>
              <a:pPr/>
              <a:t>‹#›</a:t>
            </a:fld>
            <a:endParaRPr lang="en-US"/>
          </a:p>
        </p:txBody>
      </p:sp>
      <p:sp>
        <p:nvSpPr>
          <p:cNvPr id="6" name="Rectangle 5"/>
          <p:cNvSpPr/>
          <p:nvPr userDrawn="1"/>
        </p:nvSpPr>
        <p:spPr>
          <a:xfrm>
            <a:off x="381000" y="1093304"/>
            <a:ext cx="8229600" cy="76200"/>
          </a:xfrm>
          <a:prstGeom prst="rect">
            <a:avLst/>
          </a:prstGeom>
          <a:gradFill flip="none" rotWithShape="1">
            <a:gsLst>
              <a:gs pos="0">
                <a:srgbClr val="C00000"/>
              </a:gs>
              <a:gs pos="50000">
                <a:srgbClr val="CB0C00"/>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userDrawn="1">
            <p:ph type="title"/>
          </p:nvPr>
        </p:nvSpPr>
        <p:spPr>
          <a:xfrm>
            <a:off x="914400" y="6172200"/>
            <a:ext cx="8001000" cy="685800"/>
          </a:xfrm>
        </p:spPr>
        <p:txBody>
          <a:bodyPr>
            <a:normAutofit fontScale="90000"/>
          </a:bodyPr>
          <a:lstStyle>
            <a:lvl1pPr algn="r">
              <a:defRPr/>
            </a:lvl1pPr>
          </a:lstStyle>
          <a:p>
            <a:pPr algn="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8D04B1-AB15-404A-B9E1-98690BD87D63}" type="datetimeFigureOut">
              <a:rPr lang="en-US" smtClean="0"/>
              <a:pPr/>
              <a:t>12/7/2011</a:t>
            </a:fld>
            <a:endParaRPr lang="en-US"/>
          </a:p>
        </p:txBody>
      </p:sp>
      <p:sp>
        <p:nvSpPr>
          <p:cNvPr id="7" name="Slide Number Placeholder 6"/>
          <p:cNvSpPr>
            <a:spLocks noGrp="1"/>
          </p:cNvSpPr>
          <p:nvPr>
            <p:ph type="sldNum" sz="quarter" idx="12"/>
          </p:nvPr>
        </p:nvSpPr>
        <p:spPr/>
        <p:txBody>
          <a:bodyPr/>
          <a:lstStyle/>
          <a:p>
            <a:fld id="{CEE7D699-9B34-4220-A79B-DE8D4A5127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D04B1-AB15-404A-B9E1-98690BD87D63}" type="datetimeFigureOut">
              <a:rPr lang="en-US" smtClean="0"/>
              <a:pPr/>
              <a:t>12/7/2011</a:t>
            </a:fld>
            <a:endParaRPr lang="en-US"/>
          </a:p>
        </p:txBody>
      </p:sp>
      <p:sp>
        <p:nvSpPr>
          <p:cNvPr id="4" name="Slide Number Placeholder 3"/>
          <p:cNvSpPr>
            <a:spLocks noGrp="1"/>
          </p:cNvSpPr>
          <p:nvPr>
            <p:ph type="sldNum" sz="quarter" idx="12"/>
          </p:nvPr>
        </p:nvSpPr>
        <p:spPr/>
        <p:txBody>
          <a:bodyPr/>
          <a:lstStyle/>
          <a:p>
            <a:fld id="{CEE7D699-9B34-4220-A79B-DE8D4A5127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04800"/>
            <a:ext cx="8229600" cy="914400"/>
          </a:xfrm>
          <a:prstGeom prst="rect">
            <a:avLst/>
          </a:prstGeom>
          <a:effectLst>
            <a:outerShdw blurRad="44450" dist="27940" dir="5400000" algn="r" rotWithShape="0">
              <a:schemeClr val="tx1">
                <a:alpha val="40000"/>
              </a:schemeClr>
            </a:outerShdw>
          </a:effectLst>
        </p:spPr>
        <p:txBody>
          <a:bodyPr vert="horz" lIns="91440" tIns="45720" rIns="91440" bIns="45720" rtlCol="0" anchor="ctr">
            <a:norm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dirty="0" smtClean="0"/>
              <a:t>Click to edit Master title style</a:t>
            </a:r>
            <a:endParaRPr lang="en-US" dirty="0"/>
          </a:p>
        </p:txBody>
      </p:sp>
      <p:sp>
        <p:nvSpPr>
          <p:cNvPr id="3" name="Text Placeholder 2"/>
          <p:cNvSpPr>
            <a:spLocks noGrp="1"/>
          </p:cNvSpPr>
          <p:nvPr>
            <p:ph type="body" idx="1"/>
          </p:nvPr>
        </p:nvSpPr>
        <p:spPr>
          <a:xfrm>
            <a:off x="381000" y="12954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343400" y="637919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8D04B1-AB15-404A-B9E1-98690BD87D63}" type="datetimeFigureOut">
              <a:rPr lang="en-US" smtClean="0"/>
              <a:pPr/>
              <a:t>12/7/2011</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E7D699-9B34-4220-A79B-DE8D4A51270B}" type="slidenum">
              <a:rPr lang="en-US" smtClean="0"/>
              <a:pPr/>
              <a:t>‹#›</a:t>
            </a:fld>
            <a:endParaRPr lang="en-US"/>
          </a:p>
        </p:txBody>
      </p:sp>
      <p:sp>
        <p:nvSpPr>
          <p:cNvPr id="10" name="Line 10"/>
          <p:cNvSpPr>
            <a:spLocks noChangeShapeType="1"/>
          </p:cNvSpPr>
          <p:nvPr userDrawn="1"/>
        </p:nvSpPr>
        <p:spPr bwMode="auto">
          <a:xfrm>
            <a:off x="0" y="6248400"/>
            <a:ext cx="9144000" cy="0"/>
          </a:xfrm>
          <a:prstGeom prst="line">
            <a:avLst/>
          </a:prstGeom>
          <a:noFill/>
          <a:ln w="25400">
            <a:solidFill>
              <a:srgbClr val="C00000"/>
            </a:solidFill>
            <a:round/>
            <a:headEnd/>
            <a:tailEnd/>
          </a:ln>
          <a:effectLst/>
        </p:spPr>
        <p:txBody>
          <a:bodyPr/>
          <a:lstStyle/>
          <a:p>
            <a:pPr>
              <a:defRPr/>
            </a:pPr>
            <a:endParaRPr lang="en-US"/>
          </a:p>
        </p:txBody>
      </p:sp>
      <p:pic>
        <p:nvPicPr>
          <p:cNvPr id="9" name="Picture 8" descr="Avantblk_iCAN_WideRedRaised_0715 copy.jpg"/>
          <p:cNvPicPr>
            <a:picLocks noChangeAspect="1"/>
          </p:cNvPicPr>
          <p:nvPr userDrawn="1"/>
        </p:nvPicPr>
        <p:blipFill>
          <a:blip r:embed="rId11" cstate="print"/>
          <a:srcRect t="5283" b="38583"/>
          <a:stretch>
            <a:fillRect/>
          </a:stretch>
        </p:blipFill>
        <p:spPr>
          <a:xfrm>
            <a:off x="0" y="6349539"/>
            <a:ext cx="2133600" cy="38100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74" r:id="rId1"/>
    <p:sldLayoutId id="2147483682" r:id="rId2"/>
    <p:sldLayoutId id="2147483675" r:id="rId3"/>
    <p:sldLayoutId id="2147483677" r:id="rId4"/>
    <p:sldLayoutId id="2147483678" r:id="rId5"/>
    <p:sldLayoutId id="2147483679" r:id="rId6"/>
    <p:sldLayoutId id="2147483680" r:id="rId7"/>
    <p:sldLayoutId id="2147483681" r:id="rId8"/>
    <p:sldLayoutId id="2147483683" r:id="rId9"/>
  </p:sldLayoutIdLst>
  <p:txStyles>
    <p:titleStyle>
      <a:lvl1pPr marL="0" marR="0" indent="0" algn="l" defTabSz="914400" rtl="0" eaLnBrk="1" fontAlgn="base" latinLnBrk="0" hangingPunct="1">
        <a:lnSpc>
          <a:spcPct val="100000"/>
        </a:lnSpc>
        <a:spcBef>
          <a:spcPct val="20000"/>
        </a:spcBef>
        <a:spcAft>
          <a:spcPct val="0"/>
        </a:spcAft>
        <a:buClrTx/>
        <a:buSzTx/>
        <a:buFontTx/>
        <a:buNone/>
        <a:tabLst/>
        <a:defRPr kumimoji="0" lang="en-US" sz="4000" b="1" i="0" u="none" strike="noStrike" kern="1200" cap="none" spc="0" normalizeH="0" baseline="0" noProof="0" dirty="0">
          <a:ln w="1905"/>
          <a:solidFill>
            <a:srgbClr val="C00000"/>
          </a:solidFill>
          <a:effectLst>
            <a:innerShdw blurRad="69850" dist="43180" dir="5400000">
              <a:srgbClr val="000000">
                <a:alpha val="65000"/>
              </a:srgbClr>
            </a:innerShdw>
          </a:effectLst>
          <a:uLnTx/>
          <a:uFillTx/>
          <a:latin typeface="Franklin Gothic Medium" pitchFamily="34" charset="0"/>
          <a:ea typeface="+mn-ea"/>
          <a:cs typeface="+mn-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audio" Target="file:///C:\Users\sblauer\Desktop\brandeis\FR_listening.mp3" TargetMode="External"/><Relationship Id="rId6" Type="http://schemas.openxmlformats.org/officeDocument/2006/relationships/image" Target="../media/image16.png"/><Relationship Id="rId5" Type="http://schemas.microsoft.com/office/2007/relationships/media" Target="file:///C:\Users\jsnyder\Documents\Sales%20Documents\FR_listening.mp3" TargetMode="Externa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5" Type="http://schemas.openxmlformats.org/officeDocument/2006/relationships/image" Target="../media/image6.jpeg"/><Relationship Id="rId10" Type="http://schemas.openxmlformats.org/officeDocument/2006/relationships/diagramData" Target="../diagrams/data2.xml"/><Relationship Id="rId4" Type="http://schemas.openxmlformats.org/officeDocument/2006/relationships/image" Target="../media/image5.jpeg"/><Relationship Id="rId9" Type="http://schemas.microsoft.com/office/2007/relationships/diagramDrawing" Target="../diagrams/drawing1.xml"/><Relationship Id="rId14" Type="http://schemas.microsoft.com/office/2007/relationships/diagramDrawing" Target="../diagrams/drawing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jpe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P900439423.JPG"/>
          <p:cNvPicPr>
            <a:picLocks noChangeAspect="1"/>
          </p:cNvPicPr>
          <p:nvPr/>
        </p:nvPicPr>
        <p:blipFill>
          <a:blip r:embed="rId3" cstate="print"/>
          <a:srcRect l="5960" t="15894" r="14570" b="24504"/>
          <a:stretch>
            <a:fillRect/>
          </a:stretch>
        </p:blipFill>
        <p:spPr>
          <a:xfrm>
            <a:off x="0" y="0"/>
            <a:ext cx="9144000" cy="6858000"/>
          </a:xfrm>
          <a:prstGeom prst="rect">
            <a:avLst/>
          </a:prstGeom>
        </p:spPr>
      </p:pic>
      <p:sp>
        <p:nvSpPr>
          <p:cNvPr id="3" name="Content Placeholder 2"/>
          <p:cNvSpPr>
            <a:spLocks noGrp="1"/>
          </p:cNvSpPr>
          <p:nvPr>
            <p:ph idx="4294967295"/>
          </p:nvPr>
        </p:nvSpPr>
        <p:spPr>
          <a:xfrm rot="20733305">
            <a:off x="2043284" y="1024913"/>
            <a:ext cx="6482780" cy="5595938"/>
          </a:xfrm>
        </p:spPr>
        <p:txBody>
          <a:bodyPr>
            <a:normAutofit lnSpcReduction="10000"/>
          </a:bodyPr>
          <a:lstStyle/>
          <a:p>
            <a:pPr marL="0" indent="0">
              <a:buFont typeface="Wingdings" pitchFamily="-110" charset="2"/>
              <a:buNone/>
            </a:pPr>
            <a:r>
              <a:rPr lang="en-US" sz="6600" dirty="0" smtClean="0">
                <a:ea typeface="ＭＳ Ｐゴシック" pitchFamily="-110" charset="-128"/>
              </a:rPr>
              <a:t>The real </a:t>
            </a:r>
            <a:r>
              <a:rPr lang="en-US" sz="6600" b="1" dirty="0" smtClean="0">
                <a:solidFill>
                  <a:srgbClr val="C00000"/>
                </a:solidFill>
                <a:ea typeface="ＭＳ Ｐゴシック" pitchFamily="-110" charset="-128"/>
              </a:rPr>
              <a:t>value</a:t>
            </a:r>
            <a:r>
              <a:rPr lang="en-US" sz="6600" dirty="0" smtClean="0">
                <a:ea typeface="ＭＳ Ｐゴシック" pitchFamily="-110" charset="-128"/>
              </a:rPr>
              <a:t> of </a:t>
            </a:r>
            <a:r>
              <a:rPr lang="en-US" sz="6600" b="1" dirty="0" smtClean="0">
                <a:solidFill>
                  <a:srgbClr val="C00000"/>
                </a:solidFill>
                <a:ea typeface="ＭＳ Ｐゴシック" pitchFamily="-110" charset="-128"/>
              </a:rPr>
              <a:t>data</a:t>
            </a:r>
            <a:r>
              <a:rPr lang="en-US" sz="6600" dirty="0" smtClean="0">
                <a:ea typeface="ＭＳ Ｐゴシック" pitchFamily="-110" charset="-128"/>
              </a:rPr>
              <a:t> is not that it gives answers, but that it </a:t>
            </a:r>
            <a:r>
              <a:rPr lang="en-US" sz="6600" b="1" dirty="0" smtClean="0">
                <a:solidFill>
                  <a:srgbClr val="C00000"/>
                </a:solidFill>
                <a:ea typeface="ＭＳ Ｐゴシック" pitchFamily="-110" charset="-128"/>
              </a:rPr>
              <a:t>inspires  </a:t>
            </a:r>
            <a:br>
              <a:rPr lang="en-US" sz="6600" b="1" dirty="0" smtClean="0">
                <a:solidFill>
                  <a:srgbClr val="C00000"/>
                </a:solidFill>
                <a:ea typeface="ＭＳ Ｐゴシック" pitchFamily="-110" charset="-128"/>
              </a:rPr>
            </a:br>
            <a:r>
              <a:rPr lang="en-US" sz="6600" b="1" dirty="0" smtClean="0">
                <a:solidFill>
                  <a:srgbClr val="C00000"/>
                </a:solidFill>
                <a:ea typeface="ＭＳ Ｐゴシック" pitchFamily="-110" charset="-128"/>
              </a:rPr>
              <a:t>    questions</a:t>
            </a:r>
            <a:r>
              <a:rPr lang="en-US" sz="6600" dirty="0" smtClean="0">
                <a:ea typeface="ＭＳ Ｐゴシック" pitchFamily="-110" charset="-128"/>
              </a:rPr>
              <a:t>.</a:t>
            </a:r>
          </a:p>
          <a:p>
            <a:pPr algn="r">
              <a:buFont typeface="Wingdings" pitchFamily="-110" charset="2"/>
              <a:buNone/>
            </a:pPr>
            <a:r>
              <a:rPr lang="en-US" dirty="0" smtClean="0">
                <a:ea typeface="ＭＳ Ｐゴシック" pitchFamily="-110" charset="-128"/>
              </a:rPr>
              <a:t>– Data Wise </a:t>
            </a:r>
          </a:p>
        </p:txBody>
      </p:sp>
      <p:sp>
        <p:nvSpPr>
          <p:cNvPr id="27652" name="TextBox 3"/>
          <p:cNvSpPr txBox="1">
            <a:spLocks noChangeArrowheads="1"/>
          </p:cNvSpPr>
          <p:nvPr/>
        </p:nvSpPr>
        <p:spPr bwMode="auto">
          <a:xfrm>
            <a:off x="3006725" y="901700"/>
            <a:ext cx="184150" cy="368300"/>
          </a:xfrm>
          <a:prstGeom prst="rect">
            <a:avLst/>
          </a:prstGeom>
          <a:noFill/>
          <a:ln w="9525">
            <a:noFill/>
            <a:miter lim="800000"/>
            <a:headEnd/>
            <a:tailEnd/>
          </a:ln>
        </p:spPr>
        <p:txBody>
          <a:bodyPr wrap="none">
            <a:spAutoFit/>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srcRect t="9933" r="2163" b="2550"/>
          <a:stretch>
            <a:fillRect/>
          </a:stretch>
        </p:blipFill>
        <p:spPr bwMode="auto">
          <a:xfrm>
            <a:off x="152400" y="152400"/>
            <a:ext cx="8839200" cy="5867400"/>
          </a:xfrm>
          <a:prstGeom prst="rect">
            <a:avLst/>
          </a:prstGeom>
          <a:noFill/>
          <a:ln w="9525">
            <a:noFill/>
            <a:miter lim="800000"/>
            <a:headEnd/>
            <a:tailEnd/>
          </a:ln>
        </p:spPr>
      </p:pic>
      <p:pic>
        <p:nvPicPr>
          <p:cNvPr id="4" name="Picture 3"/>
          <p:cNvPicPr/>
          <p:nvPr/>
        </p:nvPicPr>
        <p:blipFill>
          <a:blip r:embed="rId3" cstate="print"/>
          <a:srcRect l="40484" t="33498" r="3850" b="59279"/>
          <a:stretch>
            <a:fillRect/>
          </a:stretch>
        </p:blipFill>
        <p:spPr bwMode="auto">
          <a:xfrm>
            <a:off x="228600" y="2209800"/>
            <a:ext cx="8915400" cy="1676400"/>
          </a:xfrm>
          <a:prstGeom prst="rect">
            <a:avLst/>
          </a:prstGeom>
          <a:noFill/>
          <a:ln w="9525">
            <a:noFill/>
            <a:miter lim="800000"/>
            <a:headEnd/>
            <a:tailEnd/>
          </a:ln>
        </p:spPr>
      </p:pic>
    </p:spTree>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srcRect t="9664" r="1522" b="28188"/>
          <a:stretch>
            <a:fillRect/>
          </a:stretch>
        </p:blipFill>
        <p:spPr bwMode="auto">
          <a:xfrm>
            <a:off x="152400" y="1259681"/>
            <a:ext cx="8839200" cy="3693319"/>
          </a:xfrm>
          <a:prstGeom prst="rect">
            <a:avLst/>
          </a:prstGeom>
          <a:noFill/>
          <a:ln w="9525">
            <a:noFill/>
            <a:miter lim="800000"/>
            <a:headEnd/>
            <a:tailEnd/>
          </a:ln>
        </p:spPr>
      </p:pic>
    </p:spTree>
  </p:cSld>
  <p:clrMapOvr>
    <a:masterClrMapping/>
  </p:clrMapOvr>
  <p:transition advClick="0" advTm="8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3505200"/>
            <a:ext cx="8305800" cy="1600438"/>
          </a:xfrm>
          <a:prstGeom prst="rect">
            <a:avLst/>
          </a:prstGeom>
          <a:noFill/>
        </p:spPr>
        <p:txBody>
          <a:bodyPr wrap="square" rtlCol="0">
            <a:spAutoFit/>
          </a:bodyPr>
          <a:lstStyle/>
          <a:p>
            <a:pPr algn="ctr">
              <a:spcBef>
                <a:spcPts val="600"/>
              </a:spcBef>
              <a:spcAft>
                <a:spcPts val="600"/>
              </a:spcAft>
            </a:pPr>
            <a:endParaRPr lang="en-US" sz="4400" dirty="0" smtClean="0"/>
          </a:p>
          <a:p>
            <a:pPr algn="ctr">
              <a:spcBef>
                <a:spcPts val="600"/>
              </a:spcBef>
              <a:spcAft>
                <a:spcPts val="600"/>
              </a:spcAft>
            </a:pPr>
            <a:r>
              <a:rPr lang="en-US" sz="4400" dirty="0" smtClean="0"/>
              <a:t>Sample Items</a:t>
            </a:r>
          </a:p>
        </p:txBody>
      </p:sp>
      <p:pic>
        <p:nvPicPr>
          <p:cNvPr id="5122" name="Picture 2"/>
          <p:cNvPicPr>
            <a:picLocks noChangeAspect="1" noChangeArrowheads="1"/>
          </p:cNvPicPr>
          <p:nvPr/>
        </p:nvPicPr>
        <p:blipFill>
          <a:blip r:embed="rId3" cstate="print"/>
          <a:stretch>
            <a:fillRect/>
          </a:stretch>
        </p:blipFill>
        <p:spPr bwMode="auto">
          <a:xfrm>
            <a:off x="914400" y="2514600"/>
            <a:ext cx="7518049" cy="1752600"/>
          </a:xfrm>
          <a:prstGeom prst="rect">
            <a:avLst/>
          </a:prstGeom>
          <a:noFill/>
          <a:ln w="9525">
            <a:noFill/>
            <a:miter lim="800000"/>
            <a:headEnd/>
            <a:tailEnd/>
          </a:ln>
        </p:spPr>
      </p:pic>
      <p:pic>
        <p:nvPicPr>
          <p:cNvPr id="4" name="Picture 13" descr="1Avantblk_STAMP4s_Sept201.jpg"/>
          <p:cNvPicPr>
            <a:picLocks noChangeAspect="1"/>
          </p:cNvPicPr>
          <p:nvPr/>
        </p:nvPicPr>
        <p:blipFill>
          <a:blip r:embed="rId4" cstate="print"/>
          <a:srcRect/>
          <a:stretch>
            <a:fillRect/>
          </a:stretch>
        </p:blipFill>
        <p:spPr bwMode="auto">
          <a:xfrm>
            <a:off x="914400" y="762000"/>
            <a:ext cx="7239000" cy="2017697"/>
          </a:xfrm>
          <a:prstGeom prst="rect">
            <a:avLst/>
          </a:prstGeom>
          <a:noFill/>
          <a:ln w="9525">
            <a:noFill/>
            <a:miter lim="800000"/>
            <a:headEnd/>
            <a:tailEnd/>
          </a:ln>
        </p:spPr>
      </p:pic>
    </p:spTree>
  </p:cSld>
  <p:clrMapOvr>
    <a:masterClrMapping/>
  </p:clrMapOvr>
  <p:transition advClick="0" advTm="8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7162800" y="3505200"/>
            <a:ext cx="457200" cy="1200150"/>
          </a:xfrm>
          <a:prstGeom prst="rect">
            <a:avLst/>
          </a:prstGeom>
          <a:solidFill>
            <a:schemeClr val="bg1"/>
          </a:solidFill>
          <a:ln w="9525">
            <a:noFill/>
            <a:miter lim="800000"/>
            <a:headEnd/>
            <a:tailEnd/>
          </a:ln>
        </p:spPr>
        <p:txBody>
          <a:bodyPr>
            <a:spAutoFit/>
          </a:bodyPr>
          <a:lstStyle/>
          <a:p>
            <a:endParaRPr lang="en-US"/>
          </a:p>
          <a:p>
            <a:endParaRPr lang="en-US"/>
          </a:p>
          <a:p>
            <a:endParaRPr lang="en-US"/>
          </a:p>
          <a:p>
            <a:endParaRPr lang="en-US"/>
          </a:p>
        </p:txBody>
      </p:sp>
      <p:pic>
        <p:nvPicPr>
          <p:cNvPr id="17411" name="Picture 4" descr="Reading1.JPG"/>
          <p:cNvPicPr>
            <a:picLocks noChangeAspect="1"/>
          </p:cNvPicPr>
          <p:nvPr/>
        </p:nvPicPr>
        <p:blipFill>
          <a:blip r:embed="rId3" cstate="print"/>
          <a:srcRect/>
          <a:stretch>
            <a:fillRect/>
          </a:stretch>
        </p:blipFill>
        <p:spPr bwMode="auto">
          <a:xfrm>
            <a:off x="0" y="0"/>
            <a:ext cx="9144000" cy="6008688"/>
          </a:xfrm>
          <a:prstGeom prst="rect">
            <a:avLst/>
          </a:prstGeom>
          <a:noFill/>
          <a:ln w="9525">
            <a:noFill/>
            <a:miter lim="800000"/>
            <a:headEnd/>
            <a:tailEnd/>
          </a:ln>
        </p:spPr>
      </p:pic>
      <p:sp>
        <p:nvSpPr>
          <p:cNvPr id="6" name="Title 5"/>
          <p:cNvSpPr>
            <a:spLocks noGrp="1"/>
          </p:cNvSpPr>
          <p:nvPr>
            <p:ph type="title"/>
          </p:nvPr>
        </p:nvSpPr>
        <p:spPr/>
        <p:txBody>
          <a:bodyPr>
            <a:normAutofit fontScale="90000"/>
          </a:bodyPr>
          <a:lstStyle/>
          <a:p>
            <a:pPr eaLnBrk="1" hangingPunct="1">
              <a:defRPr/>
            </a:pPr>
            <a:r>
              <a:rPr dirty="0" smtClean="0"/>
              <a:t>Reading - Spanish</a:t>
            </a:r>
            <a:endParaRPr dirty="0"/>
          </a:p>
        </p:txBody>
      </p:sp>
    </p:spTree>
  </p:cSld>
  <p:clrMapOvr>
    <a:masterClrMapping/>
  </p:clrMapOvr>
  <p:transition advClick="0" advTm="1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writing1.JPG"/>
          <p:cNvPicPr>
            <a:picLocks noChangeAspect="1"/>
          </p:cNvPicPr>
          <p:nvPr/>
        </p:nvPicPr>
        <p:blipFill>
          <a:blip r:embed="rId3" cstate="print"/>
          <a:srcRect/>
          <a:stretch>
            <a:fillRect/>
          </a:stretch>
        </p:blipFill>
        <p:spPr bwMode="auto">
          <a:xfrm>
            <a:off x="0" y="0"/>
            <a:ext cx="9144000" cy="5943600"/>
          </a:xfrm>
          <a:prstGeom prst="rect">
            <a:avLst/>
          </a:prstGeom>
          <a:noFill/>
          <a:ln w="9525">
            <a:noFill/>
            <a:miter lim="800000"/>
            <a:headEnd/>
            <a:tailEnd/>
          </a:ln>
        </p:spPr>
      </p:pic>
      <p:sp>
        <p:nvSpPr>
          <p:cNvPr id="4" name="Title 3"/>
          <p:cNvSpPr>
            <a:spLocks noGrp="1"/>
          </p:cNvSpPr>
          <p:nvPr>
            <p:ph type="title"/>
          </p:nvPr>
        </p:nvSpPr>
        <p:spPr/>
        <p:txBody>
          <a:bodyPr>
            <a:normAutofit fontScale="90000"/>
          </a:bodyPr>
          <a:lstStyle/>
          <a:p>
            <a:pPr eaLnBrk="1" hangingPunct="1">
              <a:defRPr/>
            </a:pPr>
            <a:r>
              <a:rPr lang="en-US" dirty="0" smtClean="0"/>
              <a:t>Spanish - Writing</a:t>
            </a:r>
            <a:endParaRPr dirty="0"/>
          </a:p>
        </p:txBody>
      </p:sp>
      <p:pic>
        <p:nvPicPr>
          <p:cNvPr id="5" name="Picture 4" descr="STAMP4S writing.pdf"/>
          <p:cNvPicPr>
            <a:picLocks noChangeAspect="1"/>
          </p:cNvPicPr>
          <p:nvPr/>
        </p:nvPicPr>
        <p:blipFill>
          <a:blip r:embed="rId4" cstate="print"/>
          <a:stretch>
            <a:fillRect/>
          </a:stretch>
        </p:blipFill>
        <p:spPr>
          <a:xfrm>
            <a:off x="0" y="838200"/>
            <a:ext cx="9144000" cy="4921250"/>
          </a:xfrm>
          <a:prstGeom prst="rect">
            <a:avLst/>
          </a:prstGeom>
        </p:spPr>
      </p:pic>
    </p:spTree>
  </p:cSld>
  <p:clrMapOvr>
    <a:masterClrMapping/>
  </p:clrMapOvr>
  <p:transition advClick="0" advTm="1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stening.JPG"/>
          <p:cNvPicPr>
            <a:picLocks noChangeAspect="1"/>
          </p:cNvPicPr>
          <p:nvPr/>
        </p:nvPicPr>
        <p:blipFill>
          <a:blip r:embed="rId4" cstate="print"/>
          <a:stretch>
            <a:fillRect/>
          </a:stretch>
        </p:blipFill>
        <p:spPr>
          <a:xfrm>
            <a:off x="0" y="0"/>
            <a:ext cx="9144000" cy="6096000"/>
          </a:xfrm>
          <a:prstGeom prst="rect">
            <a:avLst/>
          </a:prstGeom>
        </p:spPr>
      </p:pic>
      <p:sp>
        <p:nvSpPr>
          <p:cNvPr id="5" name="Title 4"/>
          <p:cNvSpPr>
            <a:spLocks noGrp="1"/>
          </p:cNvSpPr>
          <p:nvPr>
            <p:ph type="title"/>
          </p:nvPr>
        </p:nvSpPr>
        <p:spPr/>
        <p:txBody>
          <a:bodyPr/>
          <a:lstStyle/>
          <a:p>
            <a:r>
              <a:rPr lang="en-US" dirty="0" smtClean="0"/>
              <a:t>Listening - French</a:t>
            </a:r>
            <a:endParaRPr lang="en-US" dirty="0"/>
          </a:p>
        </p:txBody>
      </p:sp>
      <p:pic>
        <p:nvPicPr>
          <p:cNvPr id="6" name="FR_listening.mp3">
            <a:hlinkClick r:id="" action="ppaction://media"/>
          </p:cNvPr>
          <p:cNvPicPr>
            <a:picLocks noRot="1" noChangeAspect="1"/>
          </p:cNvPicPr>
          <p:nvPr>
            <a:audioFile r:link="rId1"/>
            <p:extLst>
              <p:ext uri="{DAA4B4D4-6D71-4841-9C94-3DE7FCFB9230}">
                <p14:media xmlns:p14="http://schemas.microsoft.com/office/powerpoint/2010/main" xmlns="" r:link="rId5"/>
              </p:ext>
            </p:extLst>
          </p:nvPr>
        </p:nvPicPr>
        <p:blipFill>
          <a:blip r:embed="rId6" cstate="print"/>
          <a:stretch>
            <a:fillRect/>
          </a:stretch>
        </p:blipFill>
        <p:spPr>
          <a:xfrm>
            <a:off x="6172200" y="932329"/>
            <a:ext cx="533400" cy="533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74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peaking1.JPG"/>
          <p:cNvPicPr>
            <a:picLocks noChangeAspect="1"/>
          </p:cNvPicPr>
          <p:nvPr/>
        </p:nvPicPr>
        <p:blipFill>
          <a:blip r:embed="rId3" cstate="print"/>
          <a:stretch>
            <a:fillRect/>
          </a:stretch>
        </p:blipFill>
        <p:spPr>
          <a:xfrm>
            <a:off x="0" y="0"/>
            <a:ext cx="9144000" cy="5638800"/>
          </a:xfrm>
          <a:prstGeom prst="rect">
            <a:avLst/>
          </a:prstGeom>
        </p:spPr>
      </p:pic>
      <p:sp>
        <p:nvSpPr>
          <p:cNvPr id="3" name="Title 2"/>
          <p:cNvSpPr>
            <a:spLocks noGrp="1"/>
          </p:cNvSpPr>
          <p:nvPr>
            <p:ph type="title"/>
          </p:nvPr>
        </p:nvSpPr>
        <p:spPr/>
        <p:txBody>
          <a:bodyPr/>
          <a:lstStyle/>
          <a:p>
            <a:r>
              <a:rPr lang="en-US" dirty="0" smtClean="0"/>
              <a:t>Speaking - Chinese Simplified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cstate="print"/>
          <a:srcRect t="9884" r="1852" b="6028"/>
          <a:stretch>
            <a:fillRect/>
          </a:stretch>
        </p:blipFill>
        <p:spPr bwMode="auto">
          <a:xfrm>
            <a:off x="0" y="76200"/>
            <a:ext cx="9144000" cy="5791461"/>
          </a:xfrm>
          <a:prstGeom prst="rect">
            <a:avLst/>
          </a:prstGeom>
          <a:noFill/>
          <a:ln w="9525">
            <a:noFill/>
            <a:miter lim="800000"/>
            <a:headEnd/>
            <a:tailEnd/>
          </a:ln>
        </p:spPr>
      </p:pic>
      <p:sp>
        <p:nvSpPr>
          <p:cNvPr id="4" name="Title 2"/>
          <p:cNvSpPr>
            <a:spLocks noGrp="1"/>
          </p:cNvSpPr>
          <p:nvPr>
            <p:ph type="title"/>
          </p:nvPr>
        </p:nvSpPr>
        <p:spPr>
          <a:xfrm>
            <a:off x="1447800" y="6172200"/>
            <a:ext cx="7467600" cy="685800"/>
          </a:xfrm>
        </p:spPr>
        <p:txBody>
          <a:bodyPr>
            <a:normAutofit/>
          </a:bodyPr>
          <a:lstStyle/>
          <a:p>
            <a:r>
              <a:rPr lang="en-US" sz="3200" dirty="0" smtClean="0"/>
              <a:t>Contextualized Grammar – Spanish</a:t>
            </a:r>
            <a:endParaRPr lang="en-US" sz="3200" dirty="0"/>
          </a:p>
        </p:txBody>
      </p:sp>
    </p:spTree>
  </p:cSld>
  <p:clrMapOvr>
    <a:masterClrMapping/>
  </p:clrMapOvr>
  <p:transition advClick="0" advTm="8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1Avantblk_iCAN_WideRedRaised_0715 copy.jpg"/>
          <p:cNvPicPr>
            <a:picLocks noChangeAspect="1"/>
          </p:cNvPicPr>
          <p:nvPr/>
        </p:nvPicPr>
        <p:blipFill>
          <a:blip r:embed="rId3" cstate="print"/>
          <a:stretch>
            <a:fillRect/>
          </a:stretch>
        </p:blipFill>
        <p:spPr>
          <a:xfrm>
            <a:off x="759787" y="762000"/>
            <a:ext cx="6834351" cy="2286000"/>
          </a:xfrm>
          <a:prstGeom prst="rect">
            <a:avLst/>
          </a:prstGeom>
        </p:spPr>
      </p:pic>
      <p:sp>
        <p:nvSpPr>
          <p:cNvPr id="12" name="TextBox 11"/>
          <p:cNvSpPr txBox="1"/>
          <p:nvPr/>
        </p:nvSpPr>
        <p:spPr>
          <a:xfrm>
            <a:off x="1295400" y="3120985"/>
            <a:ext cx="6705600" cy="1908215"/>
          </a:xfrm>
          <a:prstGeom prst="rect">
            <a:avLst/>
          </a:prstGeom>
          <a:noFill/>
        </p:spPr>
        <p:txBody>
          <a:bodyPr wrap="square" rtlCol="0">
            <a:spAutoFit/>
          </a:bodyPr>
          <a:lstStyle/>
          <a:p>
            <a:pPr>
              <a:spcAft>
                <a:spcPts val="1200"/>
              </a:spcAft>
            </a:pPr>
            <a:r>
              <a:rPr lang="en-US" sz="3600" dirty="0" smtClean="0"/>
              <a:t>Real World evidence at every point along the learning path</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228600" y="152400"/>
          <a:ext cx="5334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304800" y="5334000"/>
            <a:ext cx="8534400" cy="762000"/>
          </a:xfrm>
          <a:prstGeom prst="roundRect">
            <a:avLst/>
          </a:prstGeom>
          <a:gradFill>
            <a:gsLst>
              <a:gs pos="0">
                <a:schemeClr val="accent6">
                  <a:lumMod val="75000"/>
                </a:schemeClr>
              </a:gs>
              <a:gs pos="80000">
                <a:schemeClr val="accent6">
                  <a:shade val="93000"/>
                  <a:satMod val="130000"/>
                </a:schemeClr>
              </a:gs>
              <a:gs pos="100000">
                <a:schemeClr val="accent6">
                  <a:shade val="94000"/>
                  <a:satMod val="135000"/>
                </a:schemeClr>
              </a:gs>
            </a:gsLst>
          </a:gradFill>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2600" dirty="0" smtClean="0">
                <a:solidFill>
                  <a:schemeClr val="bg1"/>
                </a:solidFill>
              </a:rPr>
              <a:t>iCAN Statements by Mode/Domain and Proficiency Level</a:t>
            </a:r>
            <a:endParaRPr lang="en-US" sz="2600" dirty="0">
              <a:solidFill>
                <a:schemeClr val="bg1"/>
              </a:solidFill>
            </a:endParaRPr>
          </a:p>
        </p:txBody>
      </p:sp>
      <p:grpSp>
        <p:nvGrpSpPr>
          <p:cNvPr id="2" name="Group 16"/>
          <p:cNvGrpSpPr/>
          <p:nvPr/>
        </p:nvGrpSpPr>
        <p:grpSpPr>
          <a:xfrm>
            <a:off x="5791200" y="228600"/>
            <a:ext cx="2895600" cy="5105400"/>
            <a:chOff x="1493853" y="696992"/>
            <a:chExt cx="1279493" cy="1023594"/>
          </a:xfrm>
          <a:noFill/>
        </p:grpSpPr>
        <p:sp>
          <p:nvSpPr>
            <p:cNvPr id="12" name="Rounded Rectangle 11"/>
            <p:cNvSpPr/>
            <p:nvPr/>
          </p:nvSpPr>
          <p:spPr>
            <a:xfrm>
              <a:off x="1493853" y="696992"/>
              <a:ext cx="1279493" cy="1023594"/>
            </a:xfrm>
            <a:prstGeom prst="roundRect">
              <a:avLst>
                <a:gd name="adj" fmla="val 10000"/>
              </a:avLst>
            </a:prstGeom>
            <a:grpFill/>
          </p:spPr>
          <p:style>
            <a:lnRef idx="0">
              <a:schemeClr val="accent6"/>
            </a:lnRef>
            <a:fillRef idx="3">
              <a:schemeClr val="accent6"/>
            </a:fillRef>
            <a:effectRef idx="3">
              <a:schemeClr val="accent6"/>
            </a:effectRef>
            <a:fontRef idx="minor">
              <a:schemeClr val="lt1"/>
            </a:fontRef>
          </p:style>
        </p:sp>
        <p:sp>
          <p:nvSpPr>
            <p:cNvPr id="13" name="Rounded Rectangle 4"/>
            <p:cNvSpPr/>
            <p:nvPr/>
          </p:nvSpPr>
          <p:spPr>
            <a:xfrm>
              <a:off x="1523833" y="726972"/>
              <a:ext cx="1219533" cy="96363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endParaRPr lang="en-US" sz="1800" kern="1200" dirty="0"/>
            </a:p>
          </p:txBody>
        </p:sp>
      </p:grpSp>
      <p:sp>
        <p:nvSpPr>
          <p:cNvPr id="14" name="Left-Up Arrow 13"/>
          <p:cNvSpPr/>
          <p:nvPr/>
        </p:nvSpPr>
        <p:spPr>
          <a:xfrm rot="5400000">
            <a:off x="5219700" y="2705100"/>
            <a:ext cx="533400" cy="1219200"/>
          </a:xfrm>
          <a:prstGeom prst="leftUpArrow">
            <a:avLst>
              <a:gd name="adj1" fmla="val 25000"/>
              <a:gd name="adj2" fmla="val 2204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16"/>
          <p:cNvGrpSpPr/>
          <p:nvPr/>
        </p:nvGrpSpPr>
        <p:grpSpPr>
          <a:xfrm>
            <a:off x="6400800" y="2095341"/>
            <a:ext cx="1752600" cy="1333659"/>
            <a:chOff x="1493853" y="726972"/>
            <a:chExt cx="1279493" cy="1053825"/>
          </a:xfrm>
        </p:grpSpPr>
        <p:sp>
          <p:nvSpPr>
            <p:cNvPr id="16" name="Rounded Rectangle 15"/>
            <p:cNvSpPr/>
            <p:nvPr/>
          </p:nvSpPr>
          <p:spPr>
            <a:xfrm>
              <a:off x="1493853" y="757203"/>
              <a:ext cx="1279493" cy="1023594"/>
            </a:xfrm>
            <a:prstGeom prst="roundRect">
              <a:avLst>
                <a:gd name="adj" fmla="val 10000"/>
              </a:avLst>
            </a:prstGeom>
          </p:spPr>
          <p:style>
            <a:lnRef idx="0">
              <a:schemeClr val="accent6"/>
            </a:lnRef>
            <a:fillRef idx="3">
              <a:schemeClr val="accent6"/>
            </a:fillRef>
            <a:effectRef idx="3">
              <a:schemeClr val="accent6"/>
            </a:effectRef>
            <a:fontRef idx="minor">
              <a:schemeClr val="lt1"/>
            </a:fontRef>
          </p:style>
        </p:sp>
        <p:sp>
          <p:nvSpPr>
            <p:cNvPr id="17" name="Rounded Rectangle 4"/>
            <p:cNvSpPr/>
            <p:nvPr/>
          </p:nvSpPr>
          <p:spPr>
            <a:xfrm>
              <a:off x="1523833" y="726972"/>
              <a:ext cx="1219533" cy="9636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3200" b="1" dirty="0" smtClean="0"/>
                <a:t>Audio</a:t>
              </a:r>
              <a:endParaRPr lang="en-US" sz="3200" b="1" kern="1200" dirty="0"/>
            </a:p>
          </p:txBody>
        </p:sp>
      </p:grpSp>
      <p:grpSp>
        <p:nvGrpSpPr>
          <p:cNvPr id="6" name="Group 23"/>
          <p:cNvGrpSpPr/>
          <p:nvPr/>
        </p:nvGrpSpPr>
        <p:grpSpPr>
          <a:xfrm>
            <a:off x="6400800" y="533400"/>
            <a:ext cx="1752600" cy="1295400"/>
            <a:chOff x="1493853" y="696992"/>
            <a:chExt cx="1279493" cy="1023594"/>
          </a:xfrm>
        </p:grpSpPr>
        <p:sp>
          <p:nvSpPr>
            <p:cNvPr id="23" name="Rounded Rectangle 22"/>
            <p:cNvSpPr/>
            <p:nvPr/>
          </p:nvSpPr>
          <p:spPr>
            <a:xfrm>
              <a:off x="1493853" y="696992"/>
              <a:ext cx="1279493" cy="1023594"/>
            </a:xfrm>
            <a:prstGeom prst="roundRect">
              <a:avLst>
                <a:gd name="adj" fmla="val 10000"/>
              </a:avLst>
            </a:prstGeom>
          </p:spPr>
          <p:style>
            <a:lnRef idx="0">
              <a:schemeClr val="accent6"/>
            </a:lnRef>
            <a:fillRef idx="3">
              <a:schemeClr val="accent6"/>
            </a:fillRef>
            <a:effectRef idx="3">
              <a:schemeClr val="accent6"/>
            </a:effectRef>
            <a:fontRef idx="minor">
              <a:schemeClr val="lt1"/>
            </a:fontRef>
          </p:style>
        </p:sp>
        <p:sp>
          <p:nvSpPr>
            <p:cNvPr id="24" name="Rounded Rectangle 4"/>
            <p:cNvSpPr/>
            <p:nvPr/>
          </p:nvSpPr>
          <p:spPr>
            <a:xfrm>
              <a:off x="1523833" y="726972"/>
              <a:ext cx="1219533" cy="9636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3200" b="1" kern="1200" dirty="0" smtClean="0"/>
                <a:t>Video</a:t>
              </a:r>
              <a:endParaRPr lang="en-US" sz="1800" kern="1200" dirty="0"/>
            </a:p>
          </p:txBody>
        </p:sp>
      </p:grpSp>
      <p:grpSp>
        <p:nvGrpSpPr>
          <p:cNvPr id="7" name="Group 30"/>
          <p:cNvGrpSpPr/>
          <p:nvPr/>
        </p:nvGrpSpPr>
        <p:grpSpPr>
          <a:xfrm>
            <a:off x="6400800" y="3733800"/>
            <a:ext cx="1752600" cy="1295400"/>
            <a:chOff x="1493853" y="696992"/>
            <a:chExt cx="1279493" cy="1023594"/>
          </a:xfrm>
        </p:grpSpPr>
        <p:sp>
          <p:nvSpPr>
            <p:cNvPr id="26" name="Rounded Rectangle 25"/>
            <p:cNvSpPr/>
            <p:nvPr/>
          </p:nvSpPr>
          <p:spPr>
            <a:xfrm>
              <a:off x="1493853" y="696992"/>
              <a:ext cx="1279493" cy="1023594"/>
            </a:xfrm>
            <a:prstGeom prst="roundRect">
              <a:avLst>
                <a:gd name="adj" fmla="val 10000"/>
              </a:avLst>
            </a:prstGeom>
          </p:spPr>
          <p:style>
            <a:lnRef idx="0">
              <a:schemeClr val="accent6"/>
            </a:lnRef>
            <a:fillRef idx="3">
              <a:schemeClr val="accent6"/>
            </a:fillRef>
            <a:effectRef idx="3">
              <a:schemeClr val="accent6"/>
            </a:effectRef>
            <a:fontRef idx="minor">
              <a:schemeClr val="lt1"/>
            </a:fontRef>
          </p:style>
        </p:sp>
        <p:sp>
          <p:nvSpPr>
            <p:cNvPr id="27" name="Rounded Rectangle 4"/>
            <p:cNvSpPr/>
            <p:nvPr/>
          </p:nvSpPr>
          <p:spPr>
            <a:xfrm>
              <a:off x="1523833" y="726972"/>
              <a:ext cx="1219533" cy="9636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3200" b="1" kern="1200" dirty="0" smtClean="0"/>
                <a:t>Text</a:t>
              </a:r>
              <a:endParaRPr lang="en-US" sz="3200" kern="1200" dirty="0"/>
            </a:p>
          </p:txBody>
        </p:sp>
      </p:grpSp>
      <p:sp>
        <p:nvSpPr>
          <p:cNvPr id="18" name="Double Bracket 17"/>
          <p:cNvSpPr/>
          <p:nvPr/>
        </p:nvSpPr>
        <p:spPr>
          <a:xfrm>
            <a:off x="6096000" y="304800"/>
            <a:ext cx="2286000" cy="4876800"/>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nner-1.jpg"/>
          <p:cNvPicPr>
            <a:picLocks noChangeAspect="1"/>
          </p:cNvPicPr>
          <p:nvPr/>
        </p:nvPicPr>
        <p:blipFill>
          <a:blip r:embed="rId3" cstate="print"/>
          <a:stretch>
            <a:fillRect/>
          </a:stretch>
        </p:blipFill>
        <p:spPr>
          <a:xfrm>
            <a:off x="457200" y="2514601"/>
            <a:ext cx="7987552" cy="2743200"/>
          </a:xfrm>
          <a:prstGeom prst="rect">
            <a:avLst/>
          </a:prstGeom>
          <a:ln w="38100">
            <a:solidFill>
              <a:schemeClr val="accent2">
                <a:lumMod val="75000"/>
              </a:schemeClr>
            </a:solidFill>
          </a:ln>
        </p:spPr>
      </p:pic>
      <p:sp>
        <p:nvSpPr>
          <p:cNvPr id="4" name="Title 3"/>
          <p:cNvSpPr>
            <a:spLocks noGrp="1"/>
          </p:cNvSpPr>
          <p:nvPr>
            <p:ph type="title"/>
          </p:nvPr>
        </p:nvSpPr>
        <p:spPr/>
        <p:txBody>
          <a:bodyPr/>
          <a:lstStyle/>
          <a:p>
            <a:r>
              <a:rPr lang="en-US" dirty="0" smtClean="0"/>
              <a:t>Every Student Can!</a:t>
            </a:r>
            <a:endParaRPr lang="en-US" dirty="0"/>
          </a:p>
        </p:txBody>
      </p:sp>
      <p:sp>
        <p:nvSpPr>
          <p:cNvPr id="5" name="Content Placeholder 4"/>
          <p:cNvSpPr>
            <a:spLocks noGrp="1"/>
          </p:cNvSpPr>
          <p:nvPr>
            <p:ph idx="1"/>
          </p:nvPr>
        </p:nvSpPr>
        <p:spPr>
          <a:xfrm>
            <a:off x="381000" y="1295401"/>
            <a:ext cx="8153400" cy="4419600"/>
          </a:xfrm>
        </p:spPr>
        <p:txBody>
          <a:bodyPr/>
          <a:lstStyle/>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685800"/>
          </a:xfrm>
        </p:spPr>
        <p:txBody>
          <a:bodyPr>
            <a:noAutofit/>
          </a:bodyPr>
          <a:lstStyle/>
          <a:p>
            <a:r>
              <a:rPr lang="en-US" dirty="0" smtClean="0"/>
              <a:t>Student goals with evidence</a:t>
            </a:r>
            <a:endParaRPr lang="en-US" dirty="0"/>
          </a:p>
        </p:txBody>
      </p:sp>
      <p:pic>
        <p:nvPicPr>
          <p:cNvPr id="3" name="Picture 2"/>
          <p:cNvPicPr>
            <a:picLocks noChangeAspect="1" noChangeArrowheads="1"/>
          </p:cNvPicPr>
          <p:nvPr/>
        </p:nvPicPr>
        <p:blipFill>
          <a:blip r:embed="rId3" cstate="print"/>
          <a:stretch>
            <a:fillRect/>
          </a:stretch>
        </p:blipFill>
        <p:spPr bwMode="auto">
          <a:xfrm>
            <a:off x="533400" y="1295658"/>
            <a:ext cx="8229600" cy="4772652"/>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914400"/>
          </a:xfrm>
        </p:spPr>
        <p:txBody>
          <a:bodyPr>
            <a:normAutofit/>
          </a:bodyPr>
          <a:lstStyle/>
          <a:p>
            <a:r>
              <a:rPr lang="en-US" dirty="0" smtClean="0"/>
              <a:t>Class portfolio</a:t>
            </a:r>
            <a:endParaRPr lang="en-US" dirty="0"/>
          </a:p>
        </p:txBody>
      </p:sp>
      <p:pic>
        <p:nvPicPr>
          <p:cNvPr id="4098" name="Picture 2" descr="C:\Users\jsnyder\AppData\Local\Microsoft\Windows\Temporary Internet Files\Content.Outlook\5CJ2E4KT\classportfolio.JPG"/>
          <p:cNvPicPr>
            <a:picLocks noChangeAspect="1" noChangeArrowheads="1"/>
          </p:cNvPicPr>
          <p:nvPr/>
        </p:nvPicPr>
        <p:blipFill>
          <a:blip r:embed="rId3" cstate="print"/>
          <a:srcRect/>
          <a:stretch>
            <a:fillRect/>
          </a:stretch>
        </p:blipFill>
        <p:spPr bwMode="auto">
          <a:xfrm>
            <a:off x="228600" y="1386566"/>
            <a:ext cx="8686800" cy="455703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763000" cy="914400"/>
          </a:xfrm>
        </p:spPr>
        <p:txBody>
          <a:bodyPr>
            <a:normAutofit/>
          </a:bodyPr>
          <a:lstStyle/>
          <a:p>
            <a:r>
              <a:rPr lang="en-US" dirty="0" smtClean="0"/>
              <a:t>Individual language portfolio</a:t>
            </a:r>
            <a:endParaRPr lang="en-US" dirty="0"/>
          </a:p>
        </p:txBody>
      </p:sp>
      <p:pic>
        <p:nvPicPr>
          <p:cNvPr id="3074" name="Picture 2" descr="C:\Users\jsnyder\AppData\Local\Microsoft\Windows\Temporary Internet Files\Content.Outlook\5CJ2E4KT\studentportfolio (2).JPG"/>
          <p:cNvPicPr>
            <a:picLocks noChangeAspect="1" noChangeArrowheads="1"/>
          </p:cNvPicPr>
          <p:nvPr/>
        </p:nvPicPr>
        <p:blipFill>
          <a:blip r:embed="rId3" cstate="print"/>
          <a:srcRect/>
          <a:stretch>
            <a:fillRect/>
          </a:stretch>
        </p:blipFill>
        <p:spPr bwMode="auto">
          <a:xfrm>
            <a:off x="1295400" y="1143000"/>
            <a:ext cx="7497845" cy="51816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US"/>
          </a:p>
        </p:txBody>
      </p:sp>
      <p:pic>
        <p:nvPicPr>
          <p:cNvPr id="3075" name="Picture 3"/>
          <p:cNvPicPr>
            <a:picLocks noChangeAspect="1" noChangeArrowheads="1"/>
          </p:cNvPicPr>
          <p:nvPr/>
        </p:nvPicPr>
        <p:blipFill>
          <a:blip r:embed="rId3" cstate="print"/>
          <a:srcRect/>
          <a:stretch>
            <a:fillRect/>
          </a:stretch>
        </p:blipFill>
        <p:spPr bwMode="auto">
          <a:xfrm>
            <a:off x="-533400" y="0"/>
            <a:ext cx="11734800" cy="7334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cstate="print"/>
          <a:stretch>
            <a:fillRect/>
          </a:stretch>
        </p:blipFill>
        <p:spPr bwMode="auto">
          <a:xfrm>
            <a:off x="32056" y="2590800"/>
            <a:ext cx="2941848" cy="685800"/>
          </a:xfrm>
          <a:prstGeom prst="rect">
            <a:avLst/>
          </a:prstGeom>
          <a:noFill/>
          <a:ln w="9525">
            <a:noFill/>
            <a:miter lim="800000"/>
            <a:headEnd/>
            <a:tailEnd/>
          </a:ln>
        </p:spPr>
      </p:pic>
      <p:pic>
        <p:nvPicPr>
          <p:cNvPr id="14" name="Picture 13" descr="1Avantblk_iCAN_WideRedRaised_0715 copy.jpg"/>
          <p:cNvPicPr>
            <a:picLocks noChangeAspect="1"/>
          </p:cNvPicPr>
          <p:nvPr/>
        </p:nvPicPr>
        <p:blipFill>
          <a:blip r:embed="rId4" cstate="print"/>
          <a:stretch>
            <a:fillRect/>
          </a:stretch>
        </p:blipFill>
        <p:spPr>
          <a:xfrm>
            <a:off x="152400" y="3733800"/>
            <a:ext cx="2133600" cy="713661"/>
          </a:xfrm>
          <a:prstGeom prst="rect">
            <a:avLst/>
          </a:prstGeom>
        </p:spPr>
      </p:pic>
      <p:sp>
        <p:nvSpPr>
          <p:cNvPr id="2" name="Title 1"/>
          <p:cNvSpPr>
            <a:spLocks noGrp="1"/>
          </p:cNvSpPr>
          <p:nvPr>
            <p:ph type="title"/>
          </p:nvPr>
        </p:nvSpPr>
        <p:spPr/>
        <p:txBody>
          <a:bodyPr>
            <a:normAutofit fontScale="90000"/>
          </a:bodyPr>
          <a:lstStyle/>
          <a:p>
            <a:r>
              <a:rPr lang="en-US" dirty="0" smtClean="0"/>
              <a:t>Comprehensive family of assessments</a:t>
            </a:r>
            <a:endParaRPr lang="en-US" dirty="0"/>
          </a:p>
        </p:txBody>
      </p:sp>
      <p:graphicFrame>
        <p:nvGraphicFramePr>
          <p:cNvPr id="4" name="Diagram 3"/>
          <p:cNvGraphicFramePr/>
          <p:nvPr/>
        </p:nvGraphicFramePr>
        <p:xfrm>
          <a:off x="2971800" y="863762"/>
          <a:ext cx="3657600" cy="41446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Slide Number Placeholder 4"/>
          <p:cNvSpPr>
            <a:spLocks noGrp="1"/>
          </p:cNvSpPr>
          <p:nvPr>
            <p:ph type="sldNum" sz="quarter" idx="4294967295"/>
          </p:nvPr>
        </p:nvSpPr>
        <p:spPr>
          <a:xfrm>
            <a:off x="8728364" y="6492875"/>
            <a:ext cx="415636" cy="365125"/>
          </a:xfrm>
          <a:prstGeom prst="rect">
            <a:avLst/>
          </a:prstGeom>
        </p:spPr>
        <p:txBody>
          <a:bodyPr/>
          <a:lstStyle/>
          <a:p>
            <a:fld id="{625B6A9E-319A-4C85-A4A5-E8795EC9F40A}" type="slidenum">
              <a:rPr lang="en-US" smtClean="0"/>
              <a:pPr/>
              <a:t>3</a:t>
            </a:fld>
            <a:endParaRPr lang="en-US" dirty="0"/>
          </a:p>
        </p:txBody>
      </p:sp>
      <p:sp>
        <p:nvSpPr>
          <p:cNvPr id="13" name="TextBox 12"/>
          <p:cNvSpPr txBox="1"/>
          <p:nvPr/>
        </p:nvSpPr>
        <p:spPr>
          <a:xfrm>
            <a:off x="2083176" y="5481935"/>
            <a:ext cx="5232025" cy="461665"/>
          </a:xfrm>
          <a:prstGeom prst="rect">
            <a:avLst/>
          </a:prstGeom>
          <a:noFill/>
        </p:spPr>
        <p:txBody>
          <a:bodyPr wrap="square" rtlCol="0">
            <a:spAutoFit/>
          </a:bodyPr>
          <a:lstStyle/>
          <a:p>
            <a:r>
              <a:rPr lang="en-US" sz="2400" b="1" dirty="0" smtClean="0">
                <a:latin typeface="+mj-lt"/>
              </a:rPr>
              <a:t>Evidence-based Proficiency Framework</a:t>
            </a:r>
            <a:endParaRPr lang="en-US" sz="2400" b="1" dirty="0">
              <a:latin typeface="+mj-lt"/>
            </a:endParaRPr>
          </a:p>
        </p:txBody>
      </p:sp>
      <p:sp>
        <p:nvSpPr>
          <p:cNvPr id="15" name="Isosceles Triangle 14"/>
          <p:cNvSpPr/>
          <p:nvPr/>
        </p:nvSpPr>
        <p:spPr>
          <a:xfrm rot="5400000">
            <a:off x="5372100" y="2767445"/>
            <a:ext cx="2971800" cy="304799"/>
          </a:xfrm>
          <a:prstGeom prst="triangle">
            <a:avLst/>
          </a:prstGeom>
          <a:solidFill>
            <a:srgbClr val="0070C0"/>
          </a:solidFill>
          <a:effectLst>
            <a:outerShdw blurRad="50800" dist="38100" dir="5400000" algn="t" rotWithShape="0">
              <a:prstClr val="black">
                <a:alpha val="40000"/>
              </a:prstClr>
            </a:outerShdw>
            <a:softEdge rad="1270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Isosceles Triangle 18"/>
          <p:cNvSpPr/>
          <p:nvPr/>
        </p:nvSpPr>
        <p:spPr>
          <a:xfrm rot="10800000">
            <a:off x="311726" y="5018809"/>
            <a:ext cx="8447810" cy="315190"/>
          </a:xfrm>
          <a:prstGeom prst="triangle">
            <a:avLst/>
          </a:prstGeom>
          <a:solidFill>
            <a:srgbClr val="0070C0"/>
          </a:solidFill>
          <a:effectLst>
            <a:outerShdw blurRad="50800" dist="38100" dir="5400000" algn="t" rotWithShape="0">
              <a:prstClr val="black">
                <a:alpha val="40000"/>
              </a:prstClr>
            </a:outerShdw>
            <a:softEdge rad="1270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Diagram 19"/>
          <p:cNvGraphicFramePr/>
          <p:nvPr/>
        </p:nvGraphicFramePr>
        <p:xfrm>
          <a:off x="6934200" y="1350818"/>
          <a:ext cx="1828800" cy="329738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2" name="Picture 13" descr="1Avantblk_STAMP4s_Sept201.jpg"/>
          <p:cNvPicPr>
            <a:picLocks noChangeAspect="1"/>
          </p:cNvPicPr>
          <p:nvPr/>
        </p:nvPicPr>
        <p:blipFill>
          <a:blip r:embed="rId15" cstate="print"/>
          <a:srcRect/>
          <a:stretch>
            <a:fillRect/>
          </a:stretch>
        </p:blipFill>
        <p:spPr bwMode="auto">
          <a:xfrm>
            <a:off x="-1" y="1524000"/>
            <a:ext cx="2460481"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13" descr="1Avantblk_STAMP4s_Sept201.jpg"/>
          <p:cNvPicPr>
            <a:picLocks noChangeAspect="1"/>
          </p:cNvPicPr>
          <p:nvPr/>
        </p:nvPicPr>
        <p:blipFill>
          <a:blip r:embed="rId3" cstate="print"/>
          <a:srcRect/>
          <a:stretch>
            <a:fillRect/>
          </a:stretch>
        </p:blipFill>
        <p:spPr bwMode="auto">
          <a:xfrm>
            <a:off x="0" y="609600"/>
            <a:ext cx="9021763" cy="2514600"/>
          </a:xfrm>
          <a:prstGeom prst="rect">
            <a:avLst/>
          </a:prstGeom>
          <a:noFill/>
          <a:ln w="9525">
            <a:noFill/>
            <a:miter lim="800000"/>
            <a:headEnd/>
            <a:tailEnd/>
          </a:ln>
        </p:spPr>
      </p:pic>
      <p:sp>
        <p:nvSpPr>
          <p:cNvPr id="12" name="TextBox 11"/>
          <p:cNvSpPr txBox="1"/>
          <p:nvPr/>
        </p:nvSpPr>
        <p:spPr>
          <a:xfrm>
            <a:off x="1600200" y="3200400"/>
            <a:ext cx="5715000" cy="2123658"/>
          </a:xfrm>
          <a:prstGeom prst="rect">
            <a:avLst/>
          </a:prstGeom>
          <a:noFill/>
        </p:spPr>
        <p:txBody>
          <a:bodyPr wrap="square" rtlCol="0">
            <a:spAutoFit/>
          </a:bodyPr>
          <a:lstStyle/>
          <a:p>
            <a:pPr algn="ctr"/>
            <a:r>
              <a:rPr lang="en-US" sz="4400" dirty="0" smtClean="0"/>
              <a:t>Valid measurement of proficiency at any point in time</a:t>
            </a:r>
            <a:endParaRPr lang="en-US" sz="4400" dirty="0"/>
          </a:p>
        </p:txBody>
      </p:sp>
    </p:spTree>
  </p:cSld>
  <p:clrMapOvr>
    <a:masterClrMapping/>
  </p:clrMapOvr>
  <p:transition advClick="0" advTm="8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p:nvPr/>
        </p:nvGrpSpPr>
        <p:grpSpPr>
          <a:xfrm flipV="1">
            <a:off x="3429000" y="1828800"/>
            <a:ext cx="2438400" cy="1447800"/>
            <a:chOff x="3245194" y="1176"/>
            <a:chExt cx="2501210" cy="2000968"/>
          </a:xfrm>
          <a:solidFill>
            <a:schemeClr val="accent3"/>
          </a:solidFill>
          <a:scene3d>
            <a:camera prst="orthographicFront"/>
            <a:lightRig rig="threePt" dir="t">
              <a:rot lat="0" lon="0" rev="7500000"/>
            </a:lightRig>
          </a:scene3d>
        </p:grpSpPr>
        <p:sp>
          <p:nvSpPr>
            <p:cNvPr id="34" name="Rounded Rectangle 33"/>
            <p:cNvSpPr/>
            <p:nvPr/>
          </p:nvSpPr>
          <p:spPr>
            <a:xfrm>
              <a:off x="3245194" y="1176"/>
              <a:ext cx="2501210" cy="2000968"/>
            </a:xfrm>
            <a:prstGeom prst="roundRect">
              <a:avLst>
                <a:gd name="adj" fmla="val 10000"/>
              </a:avLst>
            </a:prstGeom>
            <a:grpFill/>
            <a:sp3d prstMaterial="plastic">
              <a:bevelT w="127000" h="25400" prst="relaxedInset"/>
            </a:sp3d>
          </p:spPr>
          <p:style>
            <a:lnRef idx="0">
              <a:schemeClr val="lt1">
                <a:hueOff val="0"/>
                <a:satOff val="0"/>
                <a:lumOff val="0"/>
                <a:alphaOff val="0"/>
              </a:schemeClr>
            </a:lnRef>
            <a:fillRef idx="3">
              <a:schemeClr val="accent2">
                <a:hueOff val="1208831"/>
                <a:satOff val="-962"/>
                <a:lumOff val="10784"/>
                <a:alphaOff val="0"/>
              </a:schemeClr>
            </a:fillRef>
            <a:effectRef idx="2">
              <a:schemeClr val="accent2">
                <a:hueOff val="1208831"/>
                <a:satOff val="-962"/>
                <a:lumOff val="10784"/>
                <a:alphaOff val="0"/>
              </a:schemeClr>
            </a:effectRef>
            <a:fontRef idx="minor">
              <a:schemeClr val="lt1"/>
            </a:fontRef>
          </p:style>
        </p:sp>
        <p:sp>
          <p:nvSpPr>
            <p:cNvPr id="35" name="Rounded Rectangle 8"/>
            <p:cNvSpPr/>
            <p:nvPr/>
          </p:nvSpPr>
          <p:spPr>
            <a:xfrm flipV="1">
              <a:off x="3303800" y="59782"/>
              <a:ext cx="2383998" cy="1883756"/>
            </a:xfrm>
            <a:prstGeom prst="rect">
              <a:avLst/>
            </a:prstGeom>
            <a:grpFill/>
            <a:sp3d/>
          </p:spPr>
          <p:style>
            <a:lnRef idx="0">
              <a:scrgbClr r="0" g="0" b="0"/>
            </a:lnRef>
            <a:fillRef idx="0">
              <a:scrgbClr r="0" g="0" b="0"/>
            </a:fillRef>
            <a:effectRef idx="0">
              <a:scrgbClr r="0" g="0" b="0"/>
            </a:effectRef>
            <a:fontRef idx="minor">
              <a:schemeClr val="lt1"/>
            </a:fontRef>
          </p:style>
          <p:txBody>
            <a:bodyPr lIns="72390" tIns="72390" rIns="72390" bIns="72390" spcCol="1270" anchor="ctr"/>
            <a:lstStyle/>
            <a:p>
              <a:pPr algn="ctr" defTabSz="1689100">
                <a:lnSpc>
                  <a:spcPct val="90000"/>
                </a:lnSpc>
                <a:spcAft>
                  <a:spcPct val="35000"/>
                </a:spcAft>
                <a:defRPr/>
              </a:pPr>
              <a:r>
                <a:rPr lang="en-US" sz="3800" dirty="0">
                  <a:ln w="18415" cmpd="sng">
                    <a:solidFill>
                      <a:srgbClr val="FFFFFF"/>
                    </a:solidFill>
                    <a:prstDash val="solid"/>
                  </a:ln>
                  <a:solidFill>
                    <a:srgbClr val="FFFFFF"/>
                  </a:solidFill>
                  <a:effectLst>
                    <a:outerShdw blurRad="63500" dir="3600000" algn="tl" rotWithShape="0">
                      <a:srgbClr val="000000">
                        <a:alpha val="70000"/>
                      </a:srgbClr>
                    </a:outerShdw>
                  </a:effectLst>
                </a:rPr>
                <a:t>Adaptive</a:t>
              </a:r>
              <a:endParaRPr lang="en-US" sz="3800" b="1" dirty="0"/>
            </a:p>
          </p:txBody>
        </p:sp>
      </p:grpSp>
      <p:pic>
        <p:nvPicPr>
          <p:cNvPr id="8197" name="Picture 13" descr="1Avantblk_STAMP4s_Sept201.jpg"/>
          <p:cNvPicPr>
            <a:picLocks noChangeAspect="1"/>
          </p:cNvPicPr>
          <p:nvPr/>
        </p:nvPicPr>
        <p:blipFill>
          <a:blip r:embed="rId3" cstate="print"/>
          <a:srcRect/>
          <a:stretch>
            <a:fillRect/>
          </a:stretch>
        </p:blipFill>
        <p:spPr bwMode="auto">
          <a:xfrm>
            <a:off x="1798637" y="304800"/>
            <a:ext cx="5135563" cy="1431414"/>
          </a:xfrm>
          <a:prstGeom prst="rect">
            <a:avLst/>
          </a:prstGeom>
          <a:noFill/>
          <a:ln w="9525">
            <a:noFill/>
            <a:miter lim="800000"/>
            <a:headEnd/>
            <a:tailEnd/>
          </a:ln>
        </p:spPr>
      </p:pic>
      <p:grpSp>
        <p:nvGrpSpPr>
          <p:cNvPr id="3" name="Group 26"/>
          <p:cNvGrpSpPr/>
          <p:nvPr/>
        </p:nvGrpSpPr>
        <p:grpSpPr>
          <a:xfrm flipV="1">
            <a:off x="685800" y="1828800"/>
            <a:ext cx="2425010" cy="1447800"/>
            <a:chOff x="401150" y="1481691"/>
            <a:chExt cx="2501210" cy="2000968"/>
          </a:xfrm>
          <a:solidFill>
            <a:schemeClr val="accent2"/>
          </a:solidFill>
          <a:scene3d>
            <a:camera prst="orthographicFront"/>
            <a:lightRig rig="threePt" dir="t">
              <a:rot lat="0" lon="0" rev="7500000"/>
            </a:lightRig>
          </a:scene3d>
        </p:grpSpPr>
        <p:sp>
          <p:nvSpPr>
            <p:cNvPr id="36" name="Rounded Rectangle 35"/>
            <p:cNvSpPr/>
            <p:nvPr/>
          </p:nvSpPr>
          <p:spPr>
            <a:xfrm>
              <a:off x="401150" y="1481691"/>
              <a:ext cx="2501210" cy="2000968"/>
            </a:xfrm>
            <a:prstGeom prst="roundRect">
              <a:avLst>
                <a:gd name="adj" fmla="val 10000"/>
              </a:avLst>
            </a:prstGeom>
            <a:grpFill/>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37" name="Rounded Rectangle 5"/>
            <p:cNvSpPr/>
            <p:nvPr/>
          </p:nvSpPr>
          <p:spPr>
            <a:xfrm flipV="1">
              <a:off x="459756" y="1540297"/>
              <a:ext cx="2383998" cy="1883756"/>
            </a:xfrm>
            <a:prstGeom prst="rect">
              <a:avLst/>
            </a:prstGeom>
            <a:grpFill/>
            <a:sp3d/>
          </p:spPr>
          <p:style>
            <a:lnRef idx="0">
              <a:scrgbClr r="0" g="0" b="0"/>
            </a:lnRef>
            <a:fillRef idx="0">
              <a:scrgbClr r="0" g="0" b="0"/>
            </a:fillRef>
            <a:effectRef idx="0">
              <a:scrgbClr r="0" g="0" b="0"/>
            </a:effectRef>
            <a:fontRef idx="minor">
              <a:schemeClr val="lt1"/>
            </a:fontRef>
          </p:style>
          <p:txBody>
            <a:bodyPr lIns="72390" tIns="72390" rIns="72390" bIns="72390" spcCol="1270" anchor="ctr"/>
            <a:lstStyle/>
            <a:p>
              <a:pPr algn="ctr" defTabSz="1689100">
                <a:lnSpc>
                  <a:spcPct val="90000"/>
                </a:lnSpc>
                <a:spcAft>
                  <a:spcPct val="35000"/>
                </a:spcAft>
                <a:defRPr/>
              </a:pPr>
              <a:r>
                <a:rPr lang="en-US" sz="3800" dirty="0">
                  <a:ln w="18415" cmpd="sng">
                    <a:solidFill>
                      <a:srgbClr val="FFFFFF"/>
                    </a:solidFill>
                    <a:prstDash val="solid"/>
                  </a:ln>
                  <a:solidFill>
                    <a:srgbClr val="FFFFFF"/>
                  </a:solidFill>
                  <a:effectLst>
                    <a:outerShdw blurRad="63500" dir="3600000" algn="tl" rotWithShape="0">
                      <a:srgbClr val="000000">
                        <a:alpha val="70000"/>
                      </a:srgbClr>
                    </a:outerShdw>
                  </a:effectLst>
                </a:rPr>
                <a:t>Real </a:t>
              </a:r>
              <a:br>
                <a:rPr lang="en-US" sz="380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3800" dirty="0">
                  <a:ln w="18415" cmpd="sng">
                    <a:solidFill>
                      <a:srgbClr val="FFFFFF"/>
                    </a:solidFill>
                    <a:prstDash val="solid"/>
                  </a:ln>
                  <a:solidFill>
                    <a:srgbClr val="FFFFFF"/>
                  </a:solidFill>
                  <a:effectLst>
                    <a:outerShdw blurRad="63500" dir="3600000" algn="tl" rotWithShape="0">
                      <a:srgbClr val="000000">
                        <a:alpha val="70000"/>
                      </a:srgbClr>
                    </a:outerShdw>
                  </a:effectLst>
                </a:rPr>
                <a:t>World</a:t>
              </a:r>
              <a:endParaRPr lang="en-US" sz="3800" b="1" dirty="0"/>
            </a:p>
          </p:txBody>
        </p:sp>
      </p:grpSp>
      <p:grpSp>
        <p:nvGrpSpPr>
          <p:cNvPr id="4" name="Group 30"/>
          <p:cNvGrpSpPr/>
          <p:nvPr/>
        </p:nvGrpSpPr>
        <p:grpSpPr>
          <a:xfrm flipV="1">
            <a:off x="6172200" y="1828800"/>
            <a:ext cx="2438400" cy="1447800"/>
            <a:chOff x="6089239" y="1481691"/>
            <a:chExt cx="2501210" cy="2000968"/>
          </a:xfrm>
          <a:solidFill>
            <a:schemeClr val="accent5"/>
          </a:solidFill>
          <a:scene3d>
            <a:camera prst="orthographicFront"/>
            <a:lightRig rig="threePt" dir="t">
              <a:rot lat="0" lon="0" rev="7500000"/>
            </a:lightRig>
          </a:scene3d>
        </p:grpSpPr>
        <p:sp>
          <p:nvSpPr>
            <p:cNvPr id="32" name="Rounded Rectangle 31"/>
            <p:cNvSpPr/>
            <p:nvPr/>
          </p:nvSpPr>
          <p:spPr>
            <a:xfrm>
              <a:off x="6089239" y="1481691"/>
              <a:ext cx="2501210" cy="2000968"/>
            </a:xfrm>
            <a:prstGeom prst="roundRect">
              <a:avLst>
                <a:gd name="adj" fmla="val 10000"/>
              </a:avLst>
            </a:prstGeom>
            <a:grpFill/>
            <a:sp3d prstMaterial="plastic">
              <a:bevelT w="127000" h="25400" prst="relaxedInset"/>
            </a:sp3d>
          </p:spPr>
          <p:style>
            <a:lnRef idx="0">
              <a:schemeClr val="lt1">
                <a:hueOff val="0"/>
                <a:satOff val="0"/>
                <a:lumOff val="0"/>
                <a:alphaOff val="0"/>
              </a:schemeClr>
            </a:lnRef>
            <a:fillRef idx="3">
              <a:schemeClr val="accent2">
                <a:hueOff val="2417662"/>
                <a:satOff val="-1923"/>
                <a:lumOff val="21568"/>
                <a:alphaOff val="0"/>
              </a:schemeClr>
            </a:fillRef>
            <a:effectRef idx="2">
              <a:schemeClr val="accent2">
                <a:hueOff val="2417662"/>
                <a:satOff val="-1923"/>
                <a:lumOff val="21568"/>
                <a:alphaOff val="0"/>
              </a:schemeClr>
            </a:effectRef>
            <a:fontRef idx="minor">
              <a:schemeClr val="lt1"/>
            </a:fontRef>
          </p:style>
        </p:sp>
        <p:sp>
          <p:nvSpPr>
            <p:cNvPr id="33" name="Rounded Rectangle 11"/>
            <p:cNvSpPr/>
            <p:nvPr/>
          </p:nvSpPr>
          <p:spPr>
            <a:xfrm flipV="1">
              <a:off x="6147845" y="1540298"/>
              <a:ext cx="2386556" cy="1845211"/>
            </a:xfrm>
            <a:prstGeom prst="rect">
              <a:avLst/>
            </a:prstGeom>
            <a:grpFill/>
            <a:sp3d/>
          </p:spPr>
          <p:style>
            <a:lnRef idx="0">
              <a:scrgbClr r="0" g="0" b="0"/>
            </a:lnRef>
            <a:fillRef idx="0">
              <a:scrgbClr r="0" g="0" b="0"/>
            </a:fillRef>
            <a:effectRef idx="0">
              <a:scrgbClr r="0" g="0" b="0"/>
            </a:effectRef>
            <a:fontRef idx="minor">
              <a:schemeClr val="lt1"/>
            </a:fontRef>
          </p:style>
          <p:txBody>
            <a:bodyPr lIns="72390" tIns="72390" rIns="72390" bIns="72390" spcCol="1270" anchor="ctr"/>
            <a:lstStyle/>
            <a:p>
              <a:pPr algn="ctr" defTabSz="1689100">
                <a:lnSpc>
                  <a:spcPct val="90000"/>
                </a:lnSpc>
                <a:spcAft>
                  <a:spcPct val="35000"/>
                </a:spcAft>
                <a:defRPr/>
              </a:pPr>
              <a:r>
                <a:rPr lang="en-US" sz="3800" dirty="0">
                  <a:ln w="18415" cmpd="sng">
                    <a:solidFill>
                      <a:srgbClr val="FFFFFF"/>
                    </a:solidFill>
                    <a:prstDash val="solid"/>
                  </a:ln>
                  <a:solidFill>
                    <a:srgbClr val="FFFFFF"/>
                  </a:solidFill>
                  <a:effectLst>
                    <a:outerShdw blurRad="63500" dir="3600000" algn="tl" rotWithShape="0">
                      <a:srgbClr val="000000">
                        <a:alpha val="70000"/>
                      </a:srgbClr>
                    </a:outerShdw>
                  </a:effectLst>
                </a:rPr>
                <a:t>4 Skills</a:t>
              </a:r>
              <a:endParaRPr lang="en-US" sz="3800" b="1" dirty="0"/>
            </a:p>
          </p:txBody>
        </p:sp>
      </p:grpSp>
      <p:graphicFrame>
        <p:nvGraphicFramePr>
          <p:cNvPr id="13" name="Diagram 12"/>
          <p:cNvGraphicFramePr/>
          <p:nvPr/>
        </p:nvGraphicFramePr>
        <p:xfrm>
          <a:off x="762000" y="3733800"/>
          <a:ext cx="7772400" cy="2209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advClick="0" advTm="8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13" descr="1Avantblk_STAMP4s_Sept201.jpg"/>
          <p:cNvPicPr>
            <a:picLocks noChangeAspect="1"/>
          </p:cNvPicPr>
          <p:nvPr/>
        </p:nvPicPr>
        <p:blipFill>
          <a:blip r:embed="rId3" cstate="print"/>
          <a:srcRect/>
          <a:stretch>
            <a:fillRect/>
          </a:stretch>
        </p:blipFill>
        <p:spPr bwMode="auto">
          <a:xfrm>
            <a:off x="304800" y="76200"/>
            <a:ext cx="8382000" cy="2336281"/>
          </a:xfrm>
          <a:prstGeom prst="rect">
            <a:avLst/>
          </a:prstGeom>
          <a:noFill/>
          <a:ln w="9525">
            <a:noFill/>
            <a:miter lim="800000"/>
            <a:headEnd/>
            <a:tailEnd/>
          </a:ln>
        </p:spPr>
      </p:pic>
      <p:sp>
        <p:nvSpPr>
          <p:cNvPr id="4" name="Rectangle 3"/>
          <p:cNvSpPr/>
          <p:nvPr/>
        </p:nvSpPr>
        <p:spPr>
          <a:xfrm>
            <a:off x="304800" y="2133600"/>
            <a:ext cx="8610600" cy="3939540"/>
          </a:xfrm>
          <a:prstGeom prst="rect">
            <a:avLst/>
          </a:prstGeom>
          <a:noFill/>
        </p:spPr>
        <p:txBody>
          <a:bodyPr wrap="square" rtlCol="0">
            <a:spAutoFit/>
          </a:bodyPr>
          <a:lstStyle/>
          <a:p>
            <a:pPr marL="742950" lvl="1" indent="-285750">
              <a:spcBef>
                <a:spcPts val="600"/>
              </a:spcBef>
              <a:spcAft>
                <a:spcPts val="600"/>
              </a:spcAft>
              <a:buFont typeface="Arial"/>
              <a:buChar char="•"/>
            </a:pPr>
            <a:r>
              <a:rPr lang="en-US" sz="4400" dirty="0"/>
              <a:t>Power in both data points</a:t>
            </a:r>
          </a:p>
          <a:p>
            <a:pPr marL="742950" lvl="1" indent="-285750">
              <a:spcBef>
                <a:spcPts val="600"/>
              </a:spcBef>
              <a:spcAft>
                <a:spcPts val="600"/>
              </a:spcAft>
              <a:buFont typeface="Arial"/>
              <a:buChar char="•"/>
            </a:pPr>
            <a:r>
              <a:rPr lang="en-US" sz="4400" dirty="0"/>
              <a:t>Self-reflection</a:t>
            </a:r>
          </a:p>
          <a:p>
            <a:pPr marL="742950" lvl="1" indent="-285750">
              <a:spcBef>
                <a:spcPts val="600"/>
              </a:spcBef>
              <a:spcAft>
                <a:spcPts val="600"/>
              </a:spcAft>
              <a:buFont typeface="Arial"/>
              <a:buChar char="•"/>
            </a:pPr>
            <a:r>
              <a:rPr lang="en-US" sz="4400" dirty="0"/>
              <a:t>Engagement in and out of classroom</a:t>
            </a:r>
          </a:p>
          <a:p>
            <a:pPr marL="742950" lvl="1" indent="-285750">
              <a:spcBef>
                <a:spcPts val="600"/>
              </a:spcBef>
              <a:spcAft>
                <a:spcPts val="600"/>
              </a:spcAft>
              <a:buFont typeface="Arial"/>
              <a:buChar char="•"/>
            </a:pPr>
            <a:r>
              <a:rPr lang="en-US" sz="4400" dirty="0"/>
              <a:t>Progress over time</a:t>
            </a:r>
          </a:p>
        </p:txBody>
      </p:sp>
    </p:spTree>
  </p:cSld>
  <p:clrMapOvr>
    <a:masterClrMapping/>
  </p:clrMapOvr>
  <p:transition advClick="0" advTm="8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229600" cy="914400"/>
          </a:xfrm>
        </p:spPr>
        <p:txBody>
          <a:bodyPr/>
          <a:lstStyle/>
          <a:p>
            <a:r>
              <a:rPr lang="en-US" dirty="0" smtClean="0"/>
              <a:t>Group report for STAMP</a:t>
            </a:r>
            <a:endParaRPr lang="en-US" dirty="0"/>
          </a:p>
        </p:txBody>
      </p:sp>
      <p:pic>
        <p:nvPicPr>
          <p:cNvPr id="2050" name="Picture 2" descr="C:\Users\jsnyder\AppData\Local\Microsoft\Windows\Temporary Internet Files\Content.Outlook\5CJ2E4KT\classview (2).JPG"/>
          <p:cNvPicPr>
            <a:picLocks noChangeAspect="1" noChangeArrowheads="1"/>
          </p:cNvPicPr>
          <p:nvPr/>
        </p:nvPicPr>
        <p:blipFill>
          <a:blip r:embed="rId3" cstate="print"/>
          <a:srcRect l="15929" t="64615" r="2655" b="3077"/>
          <a:stretch>
            <a:fillRect/>
          </a:stretch>
        </p:blipFill>
        <p:spPr bwMode="auto">
          <a:xfrm>
            <a:off x="304799" y="1447800"/>
            <a:ext cx="8679543" cy="2590800"/>
          </a:xfrm>
          <a:prstGeom prst="rect">
            <a:avLst/>
          </a:prstGeom>
          <a:ln>
            <a:noFill/>
          </a:ln>
          <a:effectLst>
            <a:outerShdw blurRad="190500" algn="tl" rotWithShape="0">
              <a:srgbClr val="000000">
                <a:alpha val="70000"/>
              </a:srgbClr>
            </a:outerShdw>
          </a:effectLst>
        </p:spPr>
      </p:pic>
      <p:pic>
        <p:nvPicPr>
          <p:cNvPr id="1026" name="Picture 2"/>
          <p:cNvPicPr>
            <a:picLocks noChangeAspect="1" noChangeArrowheads="1"/>
          </p:cNvPicPr>
          <p:nvPr/>
        </p:nvPicPr>
        <p:blipFill>
          <a:blip r:embed="rId4" cstate="print"/>
          <a:srcRect l="9956" t="36458" r="36164" b="25000"/>
          <a:stretch>
            <a:fillRect/>
          </a:stretch>
        </p:blipFill>
        <p:spPr bwMode="auto">
          <a:xfrm>
            <a:off x="2133600" y="4038600"/>
            <a:ext cx="7010400" cy="2819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9144000" cy="914400"/>
          </a:xfrm>
          <a:effectLst>
            <a:outerShdw blurRad="44450" dist="27940" dir="5400000" algn="r" rotWithShape="0">
              <a:schemeClr val="tx1">
                <a:alpha val="40000"/>
              </a:schemeClr>
            </a:outerShdw>
          </a:effectLst>
        </p:spPr>
        <p:txBody>
          <a:bodyPr rtlCol="0">
            <a:normAutofit/>
          </a:bodyPr>
          <a:lstStyle/>
          <a:p>
            <a:pPr eaLnBrk="1" hangingPunct="1">
              <a:defRPr/>
            </a:pPr>
            <a:r>
              <a:rPr lang="en-US" sz="3600" dirty="0" smtClean="0"/>
              <a:t>STAMP individual student report</a:t>
            </a:r>
            <a:endParaRPr sz="3600" dirty="0">
              <a:ea typeface="+mn-ea"/>
            </a:endParaRPr>
          </a:p>
        </p:txBody>
      </p:sp>
      <p:pic>
        <p:nvPicPr>
          <p:cNvPr id="1026" name="Picture 2" descr="C:\Users\jsnyder\AppData\Local\Microsoft\Windows\Temporary Internet Files\Content.Outlook\5CJ2E4KT\indstdrpt (2).JPG"/>
          <p:cNvPicPr>
            <a:picLocks noChangeAspect="1" noChangeArrowheads="1"/>
          </p:cNvPicPr>
          <p:nvPr/>
        </p:nvPicPr>
        <p:blipFill>
          <a:blip r:embed="rId3" cstate="print"/>
          <a:srcRect l="5128" t="17187" r="2564"/>
          <a:stretch>
            <a:fillRect/>
          </a:stretch>
        </p:blipFill>
        <p:spPr bwMode="auto">
          <a:xfrm>
            <a:off x="219974" y="1066800"/>
            <a:ext cx="8695426" cy="47244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2376368"/>
            <a:ext cx="8305800" cy="3262432"/>
          </a:xfrm>
          <a:prstGeom prst="rect">
            <a:avLst/>
          </a:prstGeom>
          <a:noFill/>
        </p:spPr>
        <p:txBody>
          <a:bodyPr wrap="square" rtlCol="0">
            <a:spAutoFit/>
          </a:bodyPr>
          <a:lstStyle/>
          <a:p>
            <a:pPr>
              <a:spcBef>
                <a:spcPts val="600"/>
              </a:spcBef>
              <a:spcAft>
                <a:spcPts val="600"/>
              </a:spcAft>
              <a:buFont typeface="Arial" pitchFamily="34" charset="0"/>
              <a:buChar char="•"/>
            </a:pPr>
            <a:r>
              <a:rPr lang="en-US" sz="4400" dirty="0" smtClean="0"/>
              <a:t> Determine initial proficiency </a:t>
            </a:r>
          </a:p>
          <a:p>
            <a:pPr>
              <a:spcBef>
                <a:spcPts val="600"/>
              </a:spcBef>
              <a:spcAft>
                <a:spcPts val="600"/>
              </a:spcAft>
              <a:buFont typeface="Arial" pitchFamily="34" charset="0"/>
              <a:buChar char="•"/>
            </a:pPr>
            <a:r>
              <a:rPr lang="en-US" sz="4400" dirty="0" smtClean="0"/>
              <a:t> Anytime/anywhere</a:t>
            </a:r>
          </a:p>
          <a:p>
            <a:pPr>
              <a:spcBef>
                <a:spcPts val="600"/>
              </a:spcBef>
              <a:spcAft>
                <a:spcPts val="600"/>
              </a:spcAft>
              <a:buFont typeface="Arial" pitchFamily="34" charset="0"/>
              <a:buChar char="•"/>
            </a:pPr>
            <a:r>
              <a:rPr lang="en-US" sz="4400" dirty="0" smtClean="0"/>
              <a:t> Inform appropriate placement</a:t>
            </a:r>
          </a:p>
          <a:p>
            <a:pPr>
              <a:spcBef>
                <a:spcPts val="600"/>
              </a:spcBef>
              <a:spcAft>
                <a:spcPts val="600"/>
              </a:spcAft>
              <a:buFont typeface="Arial" pitchFamily="34" charset="0"/>
              <a:buChar char="•"/>
            </a:pPr>
            <a:r>
              <a:rPr lang="en-US" sz="4400" dirty="0" smtClean="0"/>
              <a:t> Individual and group reports</a:t>
            </a:r>
          </a:p>
        </p:txBody>
      </p:sp>
      <p:pic>
        <p:nvPicPr>
          <p:cNvPr id="5122" name="Picture 2"/>
          <p:cNvPicPr>
            <a:picLocks noChangeAspect="1" noChangeArrowheads="1"/>
          </p:cNvPicPr>
          <p:nvPr/>
        </p:nvPicPr>
        <p:blipFill>
          <a:blip r:embed="rId3" cstate="print"/>
          <a:stretch>
            <a:fillRect/>
          </a:stretch>
        </p:blipFill>
        <p:spPr bwMode="auto">
          <a:xfrm>
            <a:off x="744492" y="304800"/>
            <a:ext cx="7518049" cy="1752600"/>
          </a:xfrm>
          <a:prstGeom prst="rect">
            <a:avLst/>
          </a:prstGeom>
          <a:noFill/>
          <a:ln w="9525">
            <a:noFill/>
            <a:miter lim="800000"/>
            <a:headEnd/>
            <a:tailEnd/>
          </a:ln>
        </p:spPr>
      </p:pic>
    </p:spTree>
  </p:cSld>
  <p:clrMapOvr>
    <a:masterClrMapping/>
  </p:clrMapOvr>
  <p:transition advClick="0" advTm="8000"/>
  <p:timing>
    <p:tnLst>
      <p:par>
        <p:cTn id="1" dur="indefinite" restart="never" nodeType="tmRoot"/>
      </p:par>
    </p:tnLst>
  </p:timing>
</p:sld>
</file>

<file path=ppt/theme/theme1.xml><?xml version="1.0" encoding="utf-8"?>
<a:theme xmlns:a="http://schemas.openxmlformats.org/drawingml/2006/main" name="Avant">
  <a:themeElements>
    <a:clrScheme name="Custom 3">
      <a:dk1>
        <a:sysClr val="windowText" lastClr="000000"/>
      </a:dk1>
      <a:lt1>
        <a:sysClr val="window" lastClr="FFFFFF"/>
      </a:lt1>
      <a:dk2>
        <a:srgbClr val="676A55"/>
      </a:dk2>
      <a:lt2>
        <a:srgbClr val="EAEBDE"/>
      </a:lt2>
      <a:accent1>
        <a:srgbClr val="7F7F7F"/>
      </a:accent1>
      <a:accent2>
        <a:srgbClr val="C00000"/>
      </a:accent2>
      <a:accent3>
        <a:srgbClr val="FDBA31"/>
      </a:accent3>
      <a:accent4>
        <a:srgbClr val="0066A4"/>
      </a:accent4>
      <a:accent5>
        <a:srgbClr val="F15C22"/>
      </a:accent5>
      <a:accent6>
        <a:srgbClr val="F8981D"/>
      </a:accent6>
      <a:hlink>
        <a:srgbClr val="47AA42"/>
      </a:hlink>
      <a:folHlink>
        <a:srgbClr val="52BDE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16643</TotalTime>
  <Words>2132</Words>
  <Application>Microsoft Office PowerPoint</Application>
  <PresentationFormat>On-screen Show (4:3)</PresentationFormat>
  <Paragraphs>265</Paragraphs>
  <Slides>23</Slides>
  <Notes>23</Notes>
  <HiddenSlides>0</HiddenSlides>
  <MMClips>1</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Avant</vt:lpstr>
      <vt:lpstr>Slide 1</vt:lpstr>
      <vt:lpstr>Every Student Can!</vt:lpstr>
      <vt:lpstr>Comprehensive family of assessments</vt:lpstr>
      <vt:lpstr>Slide 4</vt:lpstr>
      <vt:lpstr>Slide 5</vt:lpstr>
      <vt:lpstr>Slide 6</vt:lpstr>
      <vt:lpstr>Group report for STAMP</vt:lpstr>
      <vt:lpstr>STAMP individual student report</vt:lpstr>
      <vt:lpstr>Slide 9</vt:lpstr>
      <vt:lpstr>Slide 10</vt:lpstr>
      <vt:lpstr>Slide 11</vt:lpstr>
      <vt:lpstr>Slide 12</vt:lpstr>
      <vt:lpstr>Reading - Spanish</vt:lpstr>
      <vt:lpstr>Spanish - Writing</vt:lpstr>
      <vt:lpstr>Listening - French</vt:lpstr>
      <vt:lpstr>Speaking - Chinese Simplified</vt:lpstr>
      <vt:lpstr>Contextualized Grammar – Spanish</vt:lpstr>
      <vt:lpstr>Slide 18</vt:lpstr>
      <vt:lpstr>Slide 19</vt:lpstr>
      <vt:lpstr>Student goals with evidence</vt:lpstr>
      <vt:lpstr>Class portfolio</vt:lpstr>
      <vt:lpstr>Individual language portfolio</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language combination STAMP4s</dc:title>
  <dc:creator>Paula Whipple</dc:creator>
  <cp:lastModifiedBy>sblauer</cp:lastModifiedBy>
  <cp:revision>451</cp:revision>
  <dcterms:created xsi:type="dcterms:W3CDTF">2010-01-26T18:03:26Z</dcterms:created>
  <dcterms:modified xsi:type="dcterms:W3CDTF">2011-12-07T16:40:23Z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0x010100340D70EB46CAFD44928D213D9E31213F</vt:lpwstr>
  </property>
</Properties>
</file>